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 id="2147483693" r:id="rId6"/>
  </p:sldMasterIdLst>
  <p:notesMasterIdLst>
    <p:notesMasterId r:id="rId30"/>
  </p:notesMasterIdLst>
  <p:handoutMasterIdLst>
    <p:handoutMasterId r:id="rId31"/>
  </p:handoutMasterIdLst>
  <p:sldIdLst>
    <p:sldId id="339" r:id="rId7"/>
    <p:sldId id="426" r:id="rId8"/>
    <p:sldId id="425" r:id="rId9"/>
    <p:sldId id="437" r:id="rId10"/>
    <p:sldId id="438" r:id="rId11"/>
    <p:sldId id="439" r:id="rId12"/>
    <p:sldId id="440" r:id="rId13"/>
    <p:sldId id="427" r:id="rId14"/>
    <p:sldId id="428" r:id="rId15"/>
    <p:sldId id="429" r:id="rId16"/>
    <p:sldId id="430" r:id="rId17"/>
    <p:sldId id="431" r:id="rId18"/>
    <p:sldId id="432" r:id="rId19"/>
    <p:sldId id="433" r:id="rId20"/>
    <p:sldId id="441" r:id="rId21"/>
    <p:sldId id="442" r:id="rId22"/>
    <p:sldId id="443" r:id="rId23"/>
    <p:sldId id="434" r:id="rId24"/>
    <p:sldId id="444" r:id="rId25"/>
    <p:sldId id="435" r:id="rId26"/>
    <p:sldId id="436" r:id="rId27"/>
    <p:sldId id="445" r:id="rId28"/>
    <p:sldId id="424" r:id="rId29"/>
  </p:sldIdLst>
  <p:sldSz cx="13011150" cy="9756775"/>
  <p:notesSz cx="6858000" cy="9296400"/>
  <p:custDataLst>
    <p:tags r:id="rId32"/>
  </p:custDataLst>
  <p:defaultTextStyle>
    <a:defPPr>
      <a:defRPr lang="en-US"/>
    </a:defPPr>
    <a:lvl1pPr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9252" indent="-192077"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300091" indent="-385741"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50929" indent="-579405"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600178" indent="-771482"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5872" algn="l" defTabSz="914348" rtl="0" eaLnBrk="1" latinLnBrk="0" hangingPunct="1">
      <a:defRPr sz="2600" kern="1200">
        <a:solidFill>
          <a:schemeClr val="tx1"/>
        </a:solidFill>
        <a:latin typeface="Arial" pitchFamily="34" charset="0"/>
        <a:ea typeface="ヒラギノ角ゴ Pro W3"/>
        <a:cs typeface="ヒラギノ角ゴ Pro W3"/>
      </a:defRPr>
    </a:lvl6pPr>
    <a:lvl7pPr marL="2743046" algn="l" defTabSz="914348" rtl="0" eaLnBrk="1" latinLnBrk="0" hangingPunct="1">
      <a:defRPr sz="2600" kern="1200">
        <a:solidFill>
          <a:schemeClr val="tx1"/>
        </a:solidFill>
        <a:latin typeface="Arial" pitchFamily="34" charset="0"/>
        <a:ea typeface="ヒラギノ角ゴ Pro W3"/>
        <a:cs typeface="ヒラギノ角ゴ Pro W3"/>
      </a:defRPr>
    </a:lvl7pPr>
    <a:lvl8pPr marL="3200220" algn="l" defTabSz="914348" rtl="0" eaLnBrk="1" latinLnBrk="0" hangingPunct="1">
      <a:defRPr sz="2600" kern="1200">
        <a:solidFill>
          <a:schemeClr val="tx1"/>
        </a:solidFill>
        <a:latin typeface="Arial" pitchFamily="34" charset="0"/>
        <a:ea typeface="ヒラギノ角ゴ Pro W3"/>
        <a:cs typeface="ヒラギノ角ゴ Pro W3"/>
      </a:defRPr>
    </a:lvl8pPr>
    <a:lvl9pPr marL="3657394" algn="l" defTabSz="914348"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scaleToFitPaper="1" frameSlides="1"/>
  <p:clrMru>
    <a:srgbClr val="FFFFFF"/>
    <a:srgbClr val="737373"/>
    <a:srgbClr val="EE0066"/>
    <a:srgbClr val="118888"/>
    <a:srgbClr val="77BB11"/>
    <a:srgbClr val="004282"/>
    <a:srgbClr val="7F7F7F"/>
    <a:srgbClr val="FFAA00"/>
    <a:srgbClr val="EE55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80000" autoAdjust="0"/>
  </p:normalViewPr>
  <p:slideViewPr>
    <p:cSldViewPr>
      <p:cViewPr>
        <p:scale>
          <a:sx n="60" d="100"/>
          <a:sy n="60" d="100"/>
        </p:scale>
        <p:origin x="-1716" y="-174"/>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2928"/>
        <p:guide pos="216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368" y="0"/>
            <a:ext cx="2972555" cy="464765"/>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8/1/2011</a:t>
            </a:fld>
            <a:endParaRPr lang="en-US" dirty="0"/>
          </a:p>
        </p:txBody>
      </p:sp>
      <p:sp>
        <p:nvSpPr>
          <p:cNvPr id="4" name="Footer Placeholder 3"/>
          <p:cNvSpPr>
            <a:spLocks noGrp="1"/>
          </p:cNvSpPr>
          <p:nvPr>
            <p:ph type="ftr" sz="quarter" idx="2"/>
          </p:nvPr>
        </p:nvSpPr>
        <p:spPr>
          <a:xfrm>
            <a:off x="0" y="8829428"/>
            <a:ext cx="2971477" cy="465869"/>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368" y="8829428"/>
            <a:ext cx="2972555" cy="465869"/>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dirty="0"/>
          </a:p>
        </p:txBody>
      </p:sp>
    </p:spTree>
    <p:extLst>
      <p:ext uri="{BB962C8B-B14F-4D97-AF65-F5344CB8AC3E}">
        <p14:creationId xmlns:p14="http://schemas.microsoft.com/office/powerpoint/2010/main" val="376701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368" y="0"/>
            <a:ext cx="2972555" cy="464765"/>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8/1/2011</a:t>
            </a:fld>
            <a:endParaRPr lang="en-US" dirty="0"/>
          </a:p>
        </p:txBody>
      </p:sp>
      <p:sp>
        <p:nvSpPr>
          <p:cNvPr id="4" name="Slide Image Placeholder 3"/>
          <p:cNvSpPr>
            <a:spLocks noGrp="1" noRot="1" noChangeAspect="1"/>
          </p:cNvSpPr>
          <p:nvPr>
            <p:ph type="sldImg" idx="2"/>
          </p:nvPr>
        </p:nvSpPr>
        <p:spPr>
          <a:xfrm>
            <a:off x="1685925" y="774700"/>
            <a:ext cx="3486150" cy="2614613"/>
          </a:xfrm>
          <a:prstGeom prst="rect">
            <a:avLst/>
          </a:prstGeom>
          <a:noFill/>
          <a:ln w="12700">
            <a:solidFill>
              <a:prstClr val="black"/>
            </a:solidFill>
          </a:ln>
        </p:spPr>
        <p:txBody>
          <a:bodyPr vert="horz" lIns="95662" tIns="47831" rIns="95662" bIns="47831" rtlCol="0" anchor="ctr"/>
          <a:lstStyle/>
          <a:p>
            <a:pPr lvl="0"/>
            <a:endParaRPr lang="en-US" noProof="0" dirty="0"/>
          </a:p>
        </p:txBody>
      </p:sp>
      <p:sp>
        <p:nvSpPr>
          <p:cNvPr id="5" name="Notes Placeholder 4"/>
          <p:cNvSpPr>
            <a:spLocks noGrp="1"/>
          </p:cNvSpPr>
          <p:nvPr>
            <p:ph type="body" sz="quarter" idx="3"/>
          </p:nvPr>
        </p:nvSpPr>
        <p:spPr>
          <a:xfrm>
            <a:off x="685477" y="3718119"/>
            <a:ext cx="5487047" cy="4880582"/>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29428"/>
            <a:ext cx="2971477" cy="465869"/>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368" y="8829428"/>
            <a:ext cx="2972555" cy="465869"/>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dirty="0"/>
          </a:p>
        </p:txBody>
      </p:sp>
    </p:spTree>
    <p:extLst>
      <p:ext uri="{BB962C8B-B14F-4D97-AF65-F5344CB8AC3E}">
        <p14:creationId xmlns:p14="http://schemas.microsoft.com/office/powerpoint/2010/main" val="2651238526"/>
      </p:ext>
    </p:extLst>
  </p:cSld>
  <p:clrMap bg1="lt1" tx1="dk1" bg2="lt2" tx2="dk2" accent1="accent1" accent2="accent2" accent3="accent3" accent4="accent4" accent5="accent5" accent6="accent6" hlink="hlink" folHlink="folHlink"/>
  <p:notesStyle>
    <a:lvl1pPr algn="l" defTabSz="1300091" rtl="0" fontAlgn="base">
      <a:spcBef>
        <a:spcPct val="30000"/>
      </a:spcBef>
      <a:spcAft>
        <a:spcPct val="0"/>
      </a:spcAft>
      <a:defRPr sz="1400" kern="1200">
        <a:solidFill>
          <a:schemeClr val="tx1"/>
        </a:solidFill>
        <a:latin typeface="+mn-lt"/>
        <a:ea typeface="+mn-ea"/>
        <a:cs typeface="+mn-cs"/>
      </a:defRPr>
    </a:lvl1pPr>
    <a:lvl2pPr marL="273035" algn="l" defTabSz="1300091" rtl="0" fontAlgn="base">
      <a:spcBef>
        <a:spcPct val="30000"/>
      </a:spcBef>
      <a:spcAft>
        <a:spcPct val="0"/>
      </a:spcAft>
      <a:defRPr sz="1400" kern="1200">
        <a:solidFill>
          <a:schemeClr val="tx1"/>
        </a:solidFill>
        <a:latin typeface="+mn-lt"/>
        <a:ea typeface="+mn-ea"/>
        <a:cs typeface="+mn-cs"/>
      </a:defRPr>
    </a:lvl2pPr>
    <a:lvl3pPr marL="547657" algn="l" defTabSz="1300091" rtl="0" fontAlgn="base">
      <a:spcBef>
        <a:spcPct val="30000"/>
      </a:spcBef>
      <a:spcAft>
        <a:spcPct val="0"/>
      </a:spcAft>
      <a:defRPr sz="1400" kern="1200">
        <a:solidFill>
          <a:schemeClr val="tx1"/>
        </a:solidFill>
        <a:latin typeface="+mn-lt"/>
        <a:ea typeface="+mn-ea"/>
        <a:cs typeface="+mn-cs"/>
      </a:defRPr>
    </a:lvl3pPr>
    <a:lvl4pPr marL="822279" algn="l" defTabSz="1300091" rtl="0" fontAlgn="base">
      <a:spcBef>
        <a:spcPct val="30000"/>
      </a:spcBef>
      <a:spcAft>
        <a:spcPct val="0"/>
      </a:spcAft>
      <a:defRPr sz="1400" kern="1200">
        <a:solidFill>
          <a:schemeClr val="tx1"/>
        </a:solidFill>
        <a:latin typeface="+mn-lt"/>
        <a:ea typeface="+mn-ea"/>
        <a:cs typeface="+mn-cs"/>
      </a:defRPr>
    </a:lvl4pPr>
    <a:lvl5pPr marL="1096902" algn="l" defTabSz="1300091" rtl="0" fontAlgn="base">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AEC Title</a:t>
            </a:r>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of all, the designer need to design an alignment and profile as designing a normal road. But the profile can be separated from the ground, and it will be more gently.</a:t>
            </a:r>
            <a:endParaRPr lang="zh-CN" altLang="en-US" dirty="0"/>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10</a:t>
            </a:fld>
            <a:endParaRPr lang="en-US" dirty="0"/>
          </a:p>
        </p:txBody>
      </p:sp>
    </p:spTree>
    <p:extLst>
      <p:ext uri="{BB962C8B-B14F-4D97-AF65-F5344CB8AC3E}">
        <p14:creationId xmlns:p14="http://schemas.microsoft.com/office/powerpoint/2010/main" val="325377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types of the bridge</a:t>
            </a:r>
            <a:r>
              <a:rPr lang="en-US" baseline="0" dirty="0" smtClean="0"/>
              <a:t> sections.</a:t>
            </a:r>
          </a:p>
          <a:p>
            <a:r>
              <a:rPr lang="en-US" baseline="0" dirty="0" smtClean="0"/>
              <a:t>The first one is a independent box-</a:t>
            </a:r>
            <a:r>
              <a:rPr lang="en-US" baseline="0" dirty="0" err="1" smtClean="0"/>
              <a:t>grider</a:t>
            </a:r>
            <a:r>
              <a:rPr lang="en-US" baseline="0" dirty="0" smtClean="0"/>
              <a:t> while has both arc sides. </a:t>
            </a:r>
            <a:r>
              <a:rPr lang="en-US" sz="1400" kern="1200" dirty="0" smtClean="0">
                <a:solidFill>
                  <a:schemeClr val="tx1"/>
                </a:solidFill>
                <a:latin typeface="+mn-lt"/>
                <a:ea typeface="+mn-ea"/>
                <a:cs typeface="+mn-cs"/>
              </a:rPr>
              <a:t>This type are usually used in city, because its modeling beautiful.</a:t>
            </a:r>
          </a:p>
          <a:p>
            <a:r>
              <a:rPr lang="en-US" sz="1400" kern="1200" dirty="0" smtClean="0">
                <a:solidFill>
                  <a:schemeClr val="tx1"/>
                </a:solidFill>
                <a:latin typeface="+mn-lt"/>
                <a:ea typeface="+mn-ea"/>
                <a:cs typeface="+mn-cs"/>
              </a:rPr>
              <a:t>The second</a:t>
            </a:r>
            <a:r>
              <a:rPr lang="en-US" sz="1400" kern="1200" baseline="0" dirty="0" smtClean="0">
                <a:solidFill>
                  <a:schemeClr val="tx1"/>
                </a:solidFill>
                <a:latin typeface="+mn-lt"/>
                <a:ea typeface="+mn-ea"/>
                <a:cs typeface="+mn-cs"/>
              </a:rPr>
              <a:t> one is a I-Beam. The </a:t>
            </a:r>
            <a:r>
              <a:rPr lang="en-US" sz="1400" kern="1200" dirty="0" smtClean="0">
                <a:solidFill>
                  <a:schemeClr val="tx1"/>
                </a:solidFill>
                <a:latin typeface="+mn-lt"/>
                <a:ea typeface="+mn-ea"/>
                <a:cs typeface="+mn-cs"/>
              </a:rPr>
              <a:t>material of</a:t>
            </a:r>
            <a:r>
              <a:rPr lang="en-US" sz="1400" kern="1200" baseline="0" dirty="0" smtClean="0">
                <a:solidFill>
                  <a:schemeClr val="tx1"/>
                </a:solidFill>
                <a:latin typeface="+mn-lt"/>
                <a:ea typeface="+mn-ea"/>
                <a:cs typeface="+mn-cs"/>
              </a:rPr>
              <a:t> this one is concrete, and some of I-Beam are steel. The c</a:t>
            </a:r>
            <a:r>
              <a:rPr lang="en-US" sz="1400" kern="1200" dirty="0" smtClean="0">
                <a:solidFill>
                  <a:schemeClr val="tx1"/>
                </a:solidFill>
                <a:latin typeface="+mn-lt"/>
                <a:ea typeface="+mn-ea"/>
                <a:cs typeface="+mn-cs"/>
              </a:rPr>
              <a:t>overage in the above of I-Beam is the concrete slab.</a:t>
            </a:r>
          </a:p>
          <a:p>
            <a:r>
              <a:rPr lang="en-US" sz="1400" kern="1200" dirty="0" smtClean="0">
                <a:solidFill>
                  <a:schemeClr val="tx1"/>
                </a:solidFill>
                <a:latin typeface="+mn-lt"/>
                <a:ea typeface="+mn-ea"/>
                <a:cs typeface="+mn-cs"/>
              </a:rPr>
              <a:t>The last one is an other type of</a:t>
            </a:r>
            <a:r>
              <a:rPr lang="en-US" sz="1400" kern="1200" baseline="0" dirty="0" smtClean="0">
                <a:solidFill>
                  <a:schemeClr val="tx1"/>
                </a:solidFill>
                <a:latin typeface="+mn-lt"/>
                <a:ea typeface="+mn-ea"/>
                <a:cs typeface="+mn-cs"/>
              </a:rPr>
              <a:t> box-</a:t>
            </a:r>
            <a:r>
              <a:rPr lang="en-US" sz="1400" kern="1200" baseline="0" dirty="0" err="1" smtClean="0">
                <a:solidFill>
                  <a:schemeClr val="tx1"/>
                </a:solidFill>
                <a:latin typeface="+mn-lt"/>
                <a:ea typeface="+mn-ea"/>
                <a:cs typeface="+mn-cs"/>
              </a:rPr>
              <a:t>grider</a:t>
            </a:r>
            <a:r>
              <a:rPr lang="en-US" sz="1400" kern="1200" baseline="0" dirty="0" smtClean="0">
                <a:solidFill>
                  <a:schemeClr val="tx1"/>
                </a:solidFill>
                <a:latin typeface="+mn-lt"/>
                <a:ea typeface="+mn-ea"/>
                <a:cs typeface="+mn-cs"/>
              </a:rPr>
              <a:t>, which is made up by many boxes. And these can be made in the factory, and then transported to the location and installing.</a:t>
            </a:r>
          </a:p>
          <a:p>
            <a:r>
              <a:rPr lang="en-US" sz="1400" kern="1200" baseline="0" dirty="0" smtClean="0">
                <a:solidFill>
                  <a:schemeClr val="tx1"/>
                </a:solidFill>
                <a:latin typeface="+mn-lt"/>
                <a:ea typeface="+mn-ea"/>
                <a:cs typeface="+mn-cs"/>
              </a:rPr>
              <a:t>By the way, in the section, the balustrades are </a:t>
            </a:r>
            <a:r>
              <a:rPr lang="en-US" sz="1400" kern="1200" dirty="0" smtClean="0">
                <a:solidFill>
                  <a:schemeClr val="tx1"/>
                </a:solidFill>
                <a:latin typeface="+mn-lt"/>
                <a:ea typeface="+mn-ea"/>
                <a:cs typeface="+mn-cs"/>
              </a:rPr>
              <a:t>indispensable.</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11</a:t>
            </a:fld>
            <a:endParaRPr lang="en-US" dirty="0"/>
          </a:p>
        </p:txBody>
      </p:sp>
    </p:spTree>
    <p:extLst>
      <p:ext uri="{BB962C8B-B14F-4D97-AF65-F5344CB8AC3E}">
        <p14:creationId xmlns:p14="http://schemas.microsoft.com/office/powerpoint/2010/main" val="90133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add the road section on the top of the bridge section. And it is</a:t>
            </a:r>
            <a:r>
              <a:rPr lang="en-US" sz="1400" kern="1200" dirty="0" smtClean="0">
                <a:solidFill>
                  <a:schemeClr val="tx1"/>
                </a:solidFill>
                <a:latin typeface="+mn-lt"/>
                <a:ea typeface="+mn-ea"/>
                <a:cs typeface="+mn-cs"/>
              </a:rPr>
              <a:t> simple than the</a:t>
            </a:r>
            <a:r>
              <a:rPr lang="en-US" sz="1400" kern="1200" baseline="0" dirty="0" smtClean="0">
                <a:solidFill>
                  <a:schemeClr val="tx1"/>
                </a:solidFill>
                <a:latin typeface="+mn-lt"/>
                <a:ea typeface="+mn-ea"/>
                <a:cs typeface="+mn-cs"/>
              </a:rPr>
              <a:t> normal road designing, </a:t>
            </a:r>
            <a:r>
              <a:rPr lang="en-US" sz="1400" kern="1200" dirty="0" smtClean="0">
                <a:solidFill>
                  <a:schemeClr val="tx1"/>
                </a:solidFill>
                <a:latin typeface="+mn-lt"/>
                <a:ea typeface="+mn-ea"/>
                <a:cs typeface="+mn-cs"/>
              </a:rPr>
              <a:t>because don't need</a:t>
            </a:r>
            <a:r>
              <a:rPr lang="en-US" sz="1400" kern="1200" baseline="0" dirty="0" smtClean="0">
                <a:solidFill>
                  <a:schemeClr val="tx1"/>
                </a:solidFill>
                <a:latin typeface="+mn-lt"/>
                <a:ea typeface="+mn-ea"/>
                <a:cs typeface="+mn-cs"/>
              </a:rPr>
              <a:t> to</a:t>
            </a:r>
            <a:r>
              <a:rPr lang="en-US" sz="1400" kern="1200" dirty="0" smtClean="0">
                <a:solidFill>
                  <a:schemeClr val="tx1"/>
                </a:solidFill>
                <a:latin typeface="+mn-lt"/>
                <a:ea typeface="+mn-ea"/>
                <a:cs typeface="+mn-cs"/>
              </a:rPr>
              <a:t> design Shoulders, Daylight.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dirty="0"/>
          </a:p>
        </p:txBody>
      </p:sp>
    </p:spTree>
    <p:extLst>
      <p:ext uri="{BB962C8B-B14F-4D97-AF65-F5344CB8AC3E}">
        <p14:creationId xmlns:p14="http://schemas.microsoft.com/office/powerpoint/2010/main" val="2130821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dirty="0"/>
          </a:p>
        </p:txBody>
      </p:sp>
    </p:spTree>
    <p:extLst>
      <p:ext uri="{BB962C8B-B14F-4D97-AF65-F5344CB8AC3E}">
        <p14:creationId xmlns:p14="http://schemas.microsoft.com/office/powerpoint/2010/main" val="319716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b="0" i="0" u="none" strike="noStrike" kern="1200" baseline="0" dirty="0" smtClean="0">
                <a:solidFill>
                  <a:schemeClr val="tx1"/>
                </a:solidFill>
                <a:latin typeface="+mn-lt"/>
                <a:ea typeface="+mn-ea"/>
                <a:cs typeface="+mn-cs"/>
              </a:rPr>
              <a:t>RSA : Autodesk Robot Structural Analysis Professional</a:t>
            </a:r>
          </a:p>
          <a:p>
            <a:r>
              <a:rPr lang="en-US" altLang="zh-CN" sz="1400" b="0" i="0" u="none" strike="noStrike" kern="1200" baseline="0" dirty="0" smtClean="0">
                <a:solidFill>
                  <a:schemeClr val="tx1"/>
                </a:solidFill>
                <a:latin typeface="+mn-lt"/>
                <a:ea typeface="+mn-ea"/>
                <a:cs typeface="+mn-cs"/>
              </a:rPr>
              <a:t>RST : Autodesk Revit Structure</a:t>
            </a:r>
          </a:p>
          <a:p>
            <a:r>
              <a:rPr lang="en-US" altLang="zh-CN" sz="1400" b="0" i="0" u="none" strike="noStrike" kern="1200" baseline="0" dirty="0" smtClean="0">
                <a:solidFill>
                  <a:schemeClr val="tx1"/>
                </a:solidFill>
                <a:latin typeface="+mn-lt"/>
                <a:ea typeface="+mn-ea"/>
                <a:cs typeface="+mn-cs"/>
              </a:rPr>
              <a:t>ASD : AutoCAD Structural Detailing</a:t>
            </a:r>
            <a:endParaRPr lang="en-US" dirty="0" smtClean="0"/>
          </a:p>
          <a:p>
            <a:endParaRPr lang="en-US" dirty="0" smtClean="0"/>
          </a:p>
          <a:p>
            <a:r>
              <a:rPr lang="en-US" sz="1400" kern="1200" dirty="0" smtClean="0">
                <a:solidFill>
                  <a:schemeClr val="tx1"/>
                </a:solidFill>
                <a:latin typeface="+mn-lt"/>
                <a:ea typeface="+mn-ea"/>
                <a:cs typeface="+mn-cs"/>
              </a:rPr>
              <a:t>If necessary,</a:t>
            </a:r>
            <a:r>
              <a:rPr lang="en-US" sz="1400" kern="1200" baseline="0" dirty="0" smtClean="0">
                <a:solidFill>
                  <a:schemeClr val="tx1"/>
                </a:solidFill>
                <a:latin typeface="+mn-lt"/>
                <a:ea typeface="+mn-ea"/>
                <a:cs typeface="+mn-cs"/>
              </a:rPr>
              <a:t> we can p</a:t>
            </a:r>
            <a:r>
              <a:rPr lang="en-US" sz="1400" kern="1200" dirty="0" smtClean="0">
                <a:solidFill>
                  <a:schemeClr val="tx1"/>
                </a:solidFill>
                <a:latin typeface="+mn-lt"/>
                <a:ea typeface="+mn-ea"/>
                <a:cs typeface="+mn-cs"/>
              </a:rPr>
              <a:t>rovide the interface, and output the 3d model of the bridge.</a:t>
            </a:r>
            <a:r>
              <a:rPr lang="en-US" sz="1400" kern="1200" baseline="0" dirty="0" smtClean="0">
                <a:solidFill>
                  <a:schemeClr val="tx1"/>
                </a:solidFill>
                <a:latin typeface="+mn-lt"/>
                <a:ea typeface="+mn-ea"/>
                <a:cs typeface="+mn-cs"/>
              </a:rPr>
              <a:t> So that</a:t>
            </a:r>
            <a:r>
              <a:rPr lang="en-US" sz="1400" kern="1200" dirty="0" smtClean="0">
                <a:solidFill>
                  <a:schemeClr val="tx1"/>
                </a:solidFill>
                <a:latin typeface="+mn-lt"/>
                <a:ea typeface="+mn-ea"/>
                <a:cs typeface="+mn-cs"/>
              </a:rPr>
              <a:t> </a:t>
            </a:r>
            <a:r>
              <a:rPr lang="en-US" baseline="0" dirty="0" smtClean="0"/>
              <a:t>some other </a:t>
            </a:r>
            <a:r>
              <a:rPr lang="en-US" sz="1400" kern="1200" dirty="0" smtClean="0">
                <a:solidFill>
                  <a:schemeClr val="tx1"/>
                </a:solidFill>
                <a:latin typeface="+mn-lt"/>
                <a:ea typeface="+mn-ea"/>
                <a:cs typeface="+mn-cs"/>
              </a:rPr>
              <a:t>Finite Element Analysis</a:t>
            </a:r>
            <a:r>
              <a:rPr lang="en-US" baseline="0" dirty="0" smtClean="0"/>
              <a:t> software (as the</a:t>
            </a:r>
            <a:r>
              <a:rPr lang="en-US" b="0" baseline="0" dirty="0" smtClean="0"/>
              <a:t> </a:t>
            </a:r>
            <a:r>
              <a:rPr lang="en-US" sz="1400" b="0" i="0" kern="1200" dirty="0" smtClean="0">
                <a:solidFill>
                  <a:schemeClr val="tx1"/>
                </a:solidFill>
                <a:effectLst/>
                <a:latin typeface="+mn-lt"/>
                <a:ea typeface="+mn-ea"/>
                <a:cs typeface="+mn-cs"/>
              </a:rPr>
              <a:t>Midas Bridge)</a:t>
            </a:r>
            <a:r>
              <a:rPr lang="en-US" sz="1400" b="0" i="0" kern="1200" baseline="0" dirty="0" smtClean="0">
                <a:solidFill>
                  <a:schemeClr val="tx1"/>
                </a:solidFill>
                <a:effectLst/>
                <a:latin typeface="+mn-lt"/>
                <a:ea typeface="+mn-ea"/>
                <a:cs typeface="+mn-cs"/>
              </a:rPr>
              <a:t> can use the model to do the structure analysis. In this way, the bridge engineer will not change the </a:t>
            </a:r>
            <a:r>
              <a:rPr lang="en-US" sz="1400" kern="1200" dirty="0" smtClean="0">
                <a:solidFill>
                  <a:schemeClr val="tx1"/>
                </a:solidFill>
                <a:latin typeface="+mn-lt"/>
                <a:ea typeface="+mn-ea"/>
                <a:cs typeface="+mn-cs"/>
              </a:rPr>
              <a:t>existing </a:t>
            </a:r>
            <a:r>
              <a:rPr lang="en-US" dirty="0" smtClean="0">
                <a:effectLst/>
              </a:rPr>
              <a:t>Usage and Attitude.</a:t>
            </a:r>
            <a:r>
              <a:rPr lang="en-US" baseline="0" dirty="0" smtClean="0">
                <a:effectLst/>
              </a:rPr>
              <a:t> </a:t>
            </a:r>
            <a:r>
              <a:rPr lang="en-US" sz="1400" kern="1200" dirty="0" smtClean="0">
                <a:solidFill>
                  <a:schemeClr val="tx1"/>
                </a:solidFill>
                <a:latin typeface="+mn-lt"/>
                <a:ea typeface="+mn-ea"/>
                <a:cs typeface="+mn-cs"/>
              </a:rPr>
              <a:t>And our software easier to promotion.</a:t>
            </a:r>
            <a:endParaRPr lang="en-US" b="0"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dirty="0"/>
          </a:p>
        </p:txBody>
      </p:sp>
    </p:spTree>
    <p:extLst>
      <p:ext uri="{BB962C8B-B14F-4D97-AF65-F5344CB8AC3E}">
        <p14:creationId xmlns:p14="http://schemas.microsoft.com/office/powerpoint/2010/main" val="149807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Civil3D can’t solve problem of designing bridge. But Civil3D is good at modeling the road. Why not use Civil3D to model some bridges which are similar to the roads?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a:t>
            </a:fld>
            <a:endParaRPr lang="en-US" dirty="0"/>
          </a:p>
        </p:txBody>
      </p:sp>
    </p:spTree>
    <p:extLst>
      <p:ext uri="{BB962C8B-B14F-4D97-AF65-F5344CB8AC3E}">
        <p14:creationId xmlns:p14="http://schemas.microsoft.com/office/powerpoint/2010/main" val="1519859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Civil3D is good</a:t>
            </a:r>
            <a:r>
              <a:rPr lang="en-US" baseline="0" dirty="0" smtClean="0"/>
              <a:t> at modeling, this </a:t>
            </a:r>
            <a:r>
              <a:rPr lang="en-US" baseline="0" dirty="0" err="1" smtClean="0"/>
              <a:t>ppt’s</a:t>
            </a:r>
            <a:r>
              <a:rPr lang="en-US" baseline="0" dirty="0" smtClean="0"/>
              <a:t> focus will be in work flow of bridge modeling.</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dirty="0"/>
          </a:p>
        </p:txBody>
      </p:sp>
    </p:spTree>
    <p:extLst>
      <p:ext uri="{BB962C8B-B14F-4D97-AF65-F5344CB8AC3E}">
        <p14:creationId xmlns:p14="http://schemas.microsoft.com/office/powerpoint/2010/main" val="142640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t>Arch Bridge:</a:t>
            </a:r>
            <a:r>
              <a:rPr lang="en-US" baseline="0" dirty="0" smtClean="0"/>
              <a:t> An arch bridge is a bridge with abutments at each end shaped as a curved arch. Arch bridges work by transferring the weight of the bridge and its loads partially into a horizontal thrust restrained by the abutments at either side. A viaduct (a long bridge) may be made from a series of arches, although other more economical structures are typically used today.</a:t>
            </a:r>
          </a:p>
          <a:p>
            <a:pPr marL="0" marR="0" indent="0" algn="l" defTabSz="1300091" rtl="0" eaLnBrk="1" fontAlgn="base" latinLnBrk="0" hangingPunct="1">
              <a:lnSpc>
                <a:spcPct val="100000"/>
              </a:lnSpc>
              <a:spcBef>
                <a:spcPct val="30000"/>
              </a:spcBef>
              <a:spcAft>
                <a:spcPct val="0"/>
              </a:spcAft>
              <a:buClrTx/>
              <a:buSzTx/>
              <a:buFontTx/>
              <a:buNone/>
              <a:tabLst/>
              <a:defRPr/>
            </a:pPr>
            <a:r>
              <a:rPr lang="en-US" baseline="0" dirty="0" err="1" smtClean="0"/>
              <a:t>Zhaozhouqiao</a:t>
            </a:r>
            <a:r>
              <a:rPr lang="en-US" baseline="0" dirty="0" smtClean="0"/>
              <a:t> Bridge, </a:t>
            </a:r>
            <a:r>
              <a:rPr lang="en-US" sz="1400" b="0" i="0" kern="1200" dirty="0" err="1" smtClean="0">
                <a:solidFill>
                  <a:schemeClr val="tx1"/>
                </a:solidFill>
                <a:effectLst/>
                <a:latin typeface="+mn-lt"/>
                <a:ea typeface="+mn-ea"/>
                <a:cs typeface="+mn-cs"/>
              </a:rPr>
              <a:t>Fredrikstad</a:t>
            </a:r>
            <a:r>
              <a:rPr lang="en-US" sz="1400" b="0" i="0" kern="1200" dirty="0" smtClean="0">
                <a:solidFill>
                  <a:schemeClr val="tx1"/>
                </a:solidFill>
                <a:effectLst/>
                <a:latin typeface="+mn-lt"/>
                <a:ea typeface="+mn-ea"/>
                <a:cs typeface="+mn-cs"/>
              </a:rPr>
              <a:t> Bridge Norway</a:t>
            </a:r>
          </a:p>
          <a:p>
            <a:pPr marL="0" marR="0" indent="0" algn="l" defTabSz="1300091" rtl="0" eaLnBrk="1" fontAlgn="base" latinLnBrk="0" hangingPunct="1">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a:t>
            </a:fld>
            <a:endParaRPr lang="en-US" dirty="0"/>
          </a:p>
        </p:txBody>
      </p:sp>
    </p:spTree>
    <p:extLst>
      <p:ext uri="{BB962C8B-B14F-4D97-AF65-F5344CB8AC3E}">
        <p14:creationId xmlns:p14="http://schemas.microsoft.com/office/powerpoint/2010/main" val="284470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solidFill>
                  <a:schemeClr val="accent1">
                    <a:lumMod val="40000"/>
                    <a:lumOff val="60000"/>
                  </a:schemeClr>
                </a:solidFill>
              </a:rPr>
              <a:t>Suspension Bridge:</a:t>
            </a:r>
            <a:r>
              <a:rPr lang="en-US" baseline="0" dirty="0" smtClean="0">
                <a:solidFill>
                  <a:schemeClr val="accent1">
                    <a:lumMod val="40000"/>
                    <a:lumOff val="60000"/>
                  </a:schemeClr>
                </a:solidFill>
              </a:rPr>
              <a:t> </a:t>
            </a:r>
            <a:r>
              <a:rPr lang="en-US" sz="1400" kern="1200" dirty="0" smtClean="0">
                <a:solidFill>
                  <a:schemeClr val="tx1"/>
                </a:solidFill>
                <a:latin typeface="+mn-lt"/>
                <a:ea typeface="+mn-ea"/>
                <a:cs typeface="+mn-cs"/>
              </a:rPr>
              <a:t>A suspension bridge is a type of bridge in which the deck (the load-bearing portion) is hung below suspension cables on vertical suspenders.</a:t>
            </a:r>
          </a:p>
          <a:p>
            <a:pPr marL="0" marR="0" indent="0" algn="l" defTabSz="1300091" rtl="0" eaLnBrk="1" fontAlgn="base" latinLnBrk="0" hangingPunct="1">
              <a:lnSpc>
                <a:spcPct val="100000"/>
              </a:lnSpc>
              <a:spcBef>
                <a:spcPct val="30000"/>
              </a:spcBef>
              <a:spcAft>
                <a:spcPct val="0"/>
              </a:spcAft>
              <a:buClrTx/>
              <a:buSzTx/>
              <a:buFontTx/>
              <a:buNone/>
              <a:tabLst/>
              <a:defRPr/>
            </a:pPr>
            <a:r>
              <a:rPr lang="en-US" sz="1400" b="0" i="0" kern="1200" dirty="0" smtClean="0">
                <a:solidFill>
                  <a:schemeClr val="tx1"/>
                </a:solidFill>
                <a:effectLst/>
                <a:latin typeface="+mn-lt"/>
                <a:ea typeface="+mn-ea"/>
                <a:cs typeface="+mn-cs"/>
              </a:rPr>
              <a:t>Shantou Bridge,</a:t>
            </a:r>
            <a:r>
              <a:rPr lang="en-US" sz="1400" b="0" i="0" kern="1200" baseline="0" dirty="0" smtClean="0">
                <a:solidFill>
                  <a:schemeClr val="tx1"/>
                </a:solidFill>
                <a:effectLst/>
                <a:latin typeface="+mn-lt"/>
                <a:ea typeface="+mn-ea"/>
                <a:cs typeface="+mn-cs"/>
              </a:rPr>
              <a:t> </a:t>
            </a:r>
            <a:r>
              <a:rPr lang="en-US" dirty="0" err="1" smtClean="0">
                <a:effectLst/>
              </a:rPr>
              <a:t>Bosphorus</a:t>
            </a:r>
            <a:r>
              <a:rPr lang="en-US" dirty="0" smtClean="0">
                <a:effectLst/>
              </a:rPr>
              <a:t> Bridge in Istanbul</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dirty="0"/>
          </a:p>
        </p:txBody>
      </p:sp>
    </p:spTree>
    <p:extLst>
      <p:ext uri="{BB962C8B-B14F-4D97-AF65-F5344CB8AC3E}">
        <p14:creationId xmlns:p14="http://schemas.microsoft.com/office/powerpoint/2010/main" val="243111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dirty="0" smtClean="0">
                <a:solidFill>
                  <a:schemeClr val="accent1">
                    <a:lumMod val="40000"/>
                    <a:lumOff val="60000"/>
                  </a:schemeClr>
                </a:solidFill>
              </a:rPr>
              <a:t>Cable-stayed Bridge</a:t>
            </a:r>
            <a:r>
              <a:rPr lang="en-US" dirty="0" smtClean="0">
                <a:solidFill>
                  <a:schemeClr val="tx1"/>
                </a:solidFill>
              </a:rPr>
              <a:t>:</a:t>
            </a:r>
            <a:r>
              <a:rPr lang="en-US" baseline="0" dirty="0" smtClean="0">
                <a:solidFill>
                  <a:schemeClr val="tx1"/>
                </a:solidFill>
              </a:rPr>
              <a:t> A cable-stayed bridge is a bridge that consists of one or more columns (normally referred to as towers or pylons), with cables supporting the bridge deck.</a:t>
            </a:r>
          </a:p>
          <a:p>
            <a:pPr marL="0" marR="0" indent="0" algn="l" defTabSz="1300091" rtl="0" eaLnBrk="1" fontAlgn="base" latinLnBrk="0" hangingPunct="1">
              <a:lnSpc>
                <a:spcPct val="100000"/>
              </a:lnSpc>
              <a:spcBef>
                <a:spcPct val="30000"/>
              </a:spcBef>
              <a:spcAft>
                <a:spcPct val="0"/>
              </a:spcAft>
              <a:buClrTx/>
              <a:buSzTx/>
              <a:buFontTx/>
              <a:buNone/>
              <a:tabLst/>
              <a:defRPr/>
            </a:pPr>
            <a:r>
              <a:rPr lang="en-US" sz="1400" b="0" i="0" kern="1200" dirty="0" err="1" smtClean="0">
                <a:solidFill>
                  <a:schemeClr val="tx1"/>
                </a:solidFill>
                <a:effectLst/>
                <a:latin typeface="+mn-lt"/>
                <a:ea typeface="+mn-ea"/>
                <a:cs typeface="+mn-cs"/>
              </a:rPr>
              <a:t>Yangpu</a:t>
            </a:r>
            <a:r>
              <a:rPr lang="en-US" sz="1400" b="0" i="0" kern="1200" dirty="0" smtClean="0">
                <a:solidFill>
                  <a:schemeClr val="tx1"/>
                </a:solidFill>
                <a:effectLst/>
                <a:latin typeface="+mn-lt"/>
                <a:ea typeface="+mn-ea"/>
                <a:cs typeface="+mn-cs"/>
              </a:rPr>
              <a:t> Bridge, Rama VIII Bridge</a:t>
            </a: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dirty="0"/>
          </a:p>
        </p:txBody>
      </p:sp>
    </p:spTree>
    <p:extLst>
      <p:ext uri="{BB962C8B-B14F-4D97-AF65-F5344CB8AC3E}">
        <p14:creationId xmlns:p14="http://schemas.microsoft.com/office/powerpoint/2010/main" val="317753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latin typeface="+mn-lt"/>
                <a:ea typeface="+mn-ea"/>
                <a:cs typeface="+mn-cs"/>
              </a:rPr>
              <a:t>Continuous T</a:t>
            </a:r>
            <a:r>
              <a:rPr lang="en-US" sz="1400" kern="1200" baseline="0" dirty="0" smtClean="0">
                <a:solidFill>
                  <a:schemeClr val="tx1"/>
                </a:solidFill>
                <a:latin typeface="+mn-lt"/>
                <a:ea typeface="+mn-ea"/>
                <a:cs typeface="+mn-cs"/>
              </a:rPr>
              <a:t>russ </a:t>
            </a:r>
            <a:r>
              <a:rPr lang="en-US" sz="1400" kern="1200" dirty="0" smtClean="0">
                <a:solidFill>
                  <a:schemeClr val="tx1"/>
                </a:solidFill>
                <a:latin typeface="+mn-lt"/>
                <a:ea typeface="+mn-ea"/>
                <a:cs typeface="+mn-cs"/>
              </a:rPr>
              <a:t>Bridge: A continuous truss bridge is a truss bridge which extends without hinges or joints across three or more supports. A continuous truss bridge may use less material than a series of simple trusses because a continuous truss distributes live loads across all the spans; in a series of simple trusses, each truss must be capable of supporting the entire load.</a:t>
            </a:r>
          </a:p>
          <a:p>
            <a:endParaRPr lang="en-US" sz="1400" kern="1200" dirty="0" smtClean="0">
              <a:solidFill>
                <a:schemeClr val="tx1"/>
              </a:solidFill>
              <a:latin typeface="+mn-lt"/>
              <a:ea typeface="+mn-ea"/>
              <a:cs typeface="+mn-cs"/>
            </a:endParaRPr>
          </a:p>
          <a:p>
            <a:r>
              <a:rPr lang="en-US" sz="1400" kern="1200" dirty="0" smtClean="0">
                <a:solidFill>
                  <a:schemeClr val="tx1"/>
                </a:solidFill>
                <a:latin typeface="+mn-lt"/>
                <a:ea typeface="+mn-ea"/>
                <a:cs typeface="+mn-cs"/>
              </a:rPr>
              <a:t>To</a:t>
            </a:r>
            <a:r>
              <a:rPr lang="en-US" sz="1400" kern="1200" baseline="0" dirty="0" smtClean="0">
                <a:solidFill>
                  <a:schemeClr val="tx1"/>
                </a:solidFill>
                <a:latin typeface="+mn-lt"/>
                <a:ea typeface="+mn-ea"/>
                <a:cs typeface="+mn-cs"/>
              </a:rPr>
              <a:t> design a continuous truss bridge is our scope</a:t>
            </a:r>
            <a:r>
              <a:rPr lang="en-US" sz="1400" kern="1200" baseline="0" dirty="0" smtClean="0">
                <a:solidFill>
                  <a:schemeClr val="tx1"/>
                </a:solidFill>
                <a:latin typeface="+mn-lt"/>
                <a:ea typeface="+mn-ea"/>
                <a:cs typeface="+mn-cs"/>
              </a:rPr>
              <a:t>.</a:t>
            </a:r>
          </a:p>
          <a:p>
            <a:endParaRPr lang="en-US" sz="1400" kern="1200" dirty="0" smtClean="0">
              <a:solidFill>
                <a:schemeClr val="tx1"/>
              </a:solidFill>
              <a:latin typeface="+mn-lt"/>
              <a:ea typeface="+mn-ea"/>
              <a:cs typeface="+mn-cs"/>
            </a:endParaRPr>
          </a:p>
          <a:p>
            <a:r>
              <a:rPr lang="en-US" sz="1400" kern="1200" dirty="0" smtClean="0">
                <a:solidFill>
                  <a:schemeClr val="tx1"/>
                </a:solidFill>
                <a:latin typeface="+mn-lt"/>
                <a:ea typeface="+mn-ea"/>
                <a:cs typeface="+mn-cs"/>
              </a:rPr>
              <a:t>Another point I have to say,</a:t>
            </a:r>
            <a:r>
              <a:rPr lang="en-US" sz="1400" kern="1200" baseline="0" dirty="0" smtClean="0">
                <a:solidFill>
                  <a:schemeClr val="tx1"/>
                </a:solidFill>
                <a:latin typeface="+mn-lt"/>
                <a:ea typeface="+mn-ea"/>
                <a:cs typeface="+mn-cs"/>
              </a:rPr>
              <a:t> the working way between road engineer and bridge engineer has changed.</a:t>
            </a:r>
          </a:p>
          <a:p>
            <a:r>
              <a:rPr lang="en-US" sz="1400" kern="1200" baseline="0" dirty="0" smtClean="0">
                <a:solidFill>
                  <a:schemeClr val="tx1"/>
                </a:solidFill>
                <a:latin typeface="+mn-lt"/>
                <a:ea typeface="+mn-ea"/>
                <a:cs typeface="+mn-cs"/>
              </a:rPr>
              <a:t>In the old way, bridge engineer determine the location where building a bridge first, and then road engineer design a road to </a:t>
            </a:r>
            <a:r>
              <a:rPr lang="en-US" sz="1400" kern="1200" dirty="0" smtClean="0">
                <a:solidFill>
                  <a:schemeClr val="tx1"/>
                </a:solidFill>
                <a:latin typeface="+mn-lt"/>
                <a:ea typeface="+mn-ea"/>
                <a:cs typeface="+mn-cs"/>
              </a:rPr>
              <a:t>adapt to the bridge. (Sometime</a:t>
            </a:r>
            <a:r>
              <a:rPr lang="en-US" sz="1400" kern="1200" baseline="0" dirty="0" smtClean="0">
                <a:solidFill>
                  <a:schemeClr val="tx1"/>
                </a:solidFill>
                <a:latin typeface="+mn-lt"/>
                <a:ea typeface="+mn-ea"/>
                <a:cs typeface="+mn-cs"/>
              </a:rPr>
              <a:t> this way is still used, when designing the </a:t>
            </a:r>
            <a:r>
              <a:rPr lang="en-US" dirty="0" smtClean="0">
                <a:effectLst/>
              </a:rPr>
              <a:t>especially large bridge.</a:t>
            </a:r>
            <a:r>
              <a:rPr lang="en-US" sz="1400" kern="1200" dirty="0" smtClean="0">
                <a:solidFill>
                  <a:schemeClr val="tx1"/>
                </a:solidFill>
                <a:latin typeface="+mn-lt"/>
                <a:ea typeface="+mn-ea"/>
                <a:cs typeface="+mn-cs"/>
              </a:rPr>
              <a:t>)</a:t>
            </a:r>
          </a:p>
          <a:p>
            <a:r>
              <a:rPr lang="en-US" sz="1400" kern="1200" dirty="0" smtClean="0">
                <a:solidFill>
                  <a:schemeClr val="tx1"/>
                </a:solidFill>
                <a:latin typeface="+mn-lt"/>
                <a:ea typeface="+mn-ea"/>
                <a:cs typeface="+mn-cs"/>
              </a:rPr>
              <a:t>But</a:t>
            </a:r>
            <a:r>
              <a:rPr lang="en-US" sz="1400" kern="1200" baseline="0" dirty="0" smtClean="0">
                <a:solidFill>
                  <a:schemeClr val="tx1"/>
                </a:solidFill>
                <a:latin typeface="+mn-lt"/>
                <a:ea typeface="+mn-ea"/>
                <a:cs typeface="+mn-cs"/>
              </a:rPr>
              <a:t> now, m</a:t>
            </a:r>
            <a:r>
              <a:rPr lang="en-US" sz="1400" kern="1200" dirty="0" smtClean="0">
                <a:solidFill>
                  <a:schemeClr val="tx1"/>
                </a:solidFill>
                <a:latin typeface="+mn-lt"/>
                <a:ea typeface="+mn-ea"/>
                <a:cs typeface="+mn-cs"/>
              </a:rPr>
              <a:t>ore and more is design road at the first, and then set up bridge. It is in order to enhance driving comfort and security. (And not to put saving the construction cost in the first place.)</a:t>
            </a:r>
          </a:p>
          <a:p>
            <a:r>
              <a:rPr lang="en-US" sz="1400" kern="1200" dirty="0" smtClean="0">
                <a:solidFill>
                  <a:schemeClr val="tx1"/>
                </a:solidFill>
                <a:latin typeface="+mn-lt"/>
                <a:ea typeface="+mn-ea"/>
                <a:cs typeface="+mn-cs"/>
              </a:rPr>
              <a:t>On the other hand, building more and more highway, also need to build more elevated bridge. In China,</a:t>
            </a:r>
            <a:r>
              <a:rPr lang="en-US" sz="1400" kern="1200" baseline="0" dirty="0" smtClean="0">
                <a:solidFill>
                  <a:schemeClr val="tx1"/>
                </a:solidFill>
                <a:latin typeface="+mn-lt"/>
                <a:ea typeface="+mn-ea"/>
                <a:cs typeface="+mn-cs"/>
              </a:rPr>
              <a:t> most of the highway are the closed elevated bridge.</a:t>
            </a:r>
            <a:endParaRPr lang="en-US" sz="14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7</a:t>
            </a:fld>
            <a:endParaRPr lang="en-US" dirty="0"/>
          </a:p>
        </p:txBody>
      </p:sp>
    </p:spTree>
    <p:extLst>
      <p:ext uri="{BB962C8B-B14F-4D97-AF65-F5344CB8AC3E}">
        <p14:creationId xmlns:p14="http://schemas.microsoft.com/office/powerpoint/2010/main" val="91422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Conceptual design</a:t>
            </a:r>
          </a:p>
          <a:p>
            <a:pPr lvl="1"/>
            <a:r>
              <a:rPr lang="en-US" dirty="0" smtClean="0"/>
              <a:t>Both model type and structure type of bridge will be selected and coarse bridge model will be designed for prototype.</a:t>
            </a:r>
          </a:p>
          <a:p>
            <a:r>
              <a:rPr lang="en-US" dirty="0" smtClean="0"/>
              <a:t>Modeling and structure analysis, redesign</a:t>
            </a:r>
          </a:p>
          <a:p>
            <a:pPr lvl="1"/>
            <a:r>
              <a:rPr lang="en-US" dirty="0" smtClean="0"/>
              <a:t>Including load-bearing, material, aseismic and anti-wind analysis, etc. Based on these analysis results, designers will refine the model and get accurate design ready for construction. The final design comes out with several iterations.</a:t>
            </a:r>
          </a:p>
          <a:p>
            <a:r>
              <a:rPr lang="en-US" dirty="0" smtClean="0"/>
              <a:t>Construction &amp; project reports</a:t>
            </a:r>
          </a:p>
          <a:p>
            <a:pPr lvl="1"/>
            <a:r>
              <a:rPr lang="en-US" dirty="0" smtClean="0"/>
              <a:t>Calculating </a:t>
            </a:r>
            <a:r>
              <a:rPr lang="en-US" dirty="0" err="1" smtClean="0"/>
              <a:t>prestressed</a:t>
            </a:r>
            <a:r>
              <a:rPr lang="en-US" dirty="0" smtClean="0"/>
              <a:t> reinforced and reinforced of every structures. Make the construction process management plan. Submit the drawings and the project reports.</a:t>
            </a:r>
          </a:p>
          <a:p>
            <a:endParaRPr lang="zh-CN" altLang="en-US" dirty="0"/>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8</a:t>
            </a:fld>
            <a:endParaRPr lang="en-US" dirty="0"/>
          </a:p>
        </p:txBody>
      </p:sp>
    </p:spTree>
    <p:extLst>
      <p:ext uri="{BB962C8B-B14F-4D97-AF65-F5344CB8AC3E}">
        <p14:creationId xmlns:p14="http://schemas.microsoft.com/office/powerpoint/2010/main" val="2621413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altLang="zh-CN" sz="1400" b="0" i="0" u="none" strike="noStrike" kern="1200" baseline="0" dirty="0" smtClean="0">
                <a:solidFill>
                  <a:schemeClr val="tx1"/>
                </a:solidFill>
                <a:latin typeface="+mn-lt"/>
                <a:ea typeface="+mn-ea"/>
                <a:cs typeface="+mn-cs"/>
              </a:rPr>
              <a:t>Most of the work flow are the same as road designing. In the left picture, the yellow parts are newly added. When designing the assembly, we will design the bridge section and the road section. We can easily create section of the bridge by using the Subassembly Composer.</a:t>
            </a:r>
          </a:p>
          <a:p>
            <a:r>
              <a:rPr lang="en-US" altLang="zh-CN" sz="1400" b="0" i="0" u="none" strike="noStrike" kern="1200" baseline="0" dirty="0" smtClean="0">
                <a:solidFill>
                  <a:schemeClr val="tx1"/>
                </a:solidFill>
                <a:latin typeface="+mn-lt"/>
                <a:ea typeface="+mn-ea"/>
                <a:cs typeface="+mn-cs"/>
              </a:rPr>
              <a:t>After building the corridor and design the intersection, we need to design the bridge supports and the foundation. </a:t>
            </a:r>
          </a:p>
          <a:p>
            <a:r>
              <a:rPr lang="en-US" altLang="zh-CN" sz="1400" b="0" i="0" u="none" strike="noStrike" kern="1200" baseline="0" dirty="0" smtClean="0">
                <a:solidFill>
                  <a:schemeClr val="tx1"/>
                </a:solidFill>
                <a:latin typeface="+mn-lt"/>
                <a:ea typeface="+mn-ea"/>
                <a:cs typeface="+mn-cs"/>
              </a:rPr>
              <a:t>And these several parts will influence each other. If increase the distance between the supports, the bridge section will be higher,  the foundation may also be bigger and deeper. And the size of these assemblies are depend on the a lot of conditions, something like the design conditions, the mechanics, the material of the bridge, etc. And all of these conditions will be analysis by the structure analysis software, as RSA, RST, ASD, or </a:t>
            </a:r>
            <a:r>
              <a:rPr lang="en-US" sz="1400" kern="1200" dirty="0" smtClean="0">
                <a:solidFill>
                  <a:schemeClr val="tx1"/>
                </a:solidFill>
                <a:latin typeface="+mn-lt"/>
                <a:ea typeface="+mn-ea"/>
                <a:cs typeface="+mn-cs"/>
              </a:rPr>
              <a:t>other company's professional bridge software.</a:t>
            </a:r>
            <a:endParaRPr lang="en-US" altLang="zh-CN" sz="1400" b="0" i="0" u="none" strike="noStrike" kern="1200" baseline="0" dirty="0" smtClean="0">
              <a:solidFill>
                <a:schemeClr val="tx1"/>
              </a:solidFill>
              <a:latin typeface="+mn-lt"/>
              <a:ea typeface="+mn-ea"/>
              <a:cs typeface="+mn-cs"/>
            </a:endParaRPr>
          </a:p>
          <a:p>
            <a:r>
              <a:rPr lang="en-US" dirty="0" smtClean="0"/>
              <a:t>Based on the analysis results, designers will refine the model and get accurate design ready for construction. The final design comes out with several iterations.</a:t>
            </a:r>
            <a:endParaRPr lang="en-US" altLang="zh-CN" sz="1400" b="0" i="0" u="none" strike="noStrike" kern="1200" baseline="0" dirty="0" smtClean="0">
              <a:solidFill>
                <a:schemeClr val="tx1"/>
              </a:solidFill>
              <a:latin typeface="+mn-lt"/>
              <a:ea typeface="+mn-ea"/>
              <a:cs typeface="+mn-cs"/>
            </a:endParaRPr>
          </a:p>
          <a:p>
            <a:endParaRPr lang="en-US" altLang="zh-CN" sz="1400" b="0" i="0" u="none" strike="noStrike" kern="1200" baseline="0" dirty="0" smtClean="0">
              <a:solidFill>
                <a:schemeClr val="tx1"/>
              </a:solidFill>
              <a:latin typeface="+mn-lt"/>
              <a:ea typeface="+mn-ea"/>
              <a:cs typeface="+mn-cs"/>
            </a:endParaRPr>
          </a:p>
          <a:p>
            <a:r>
              <a:rPr lang="en-US" altLang="zh-CN" sz="1400" b="0" i="0" u="none" strike="noStrike" kern="1200" baseline="0" dirty="0" smtClean="0">
                <a:solidFill>
                  <a:schemeClr val="tx1"/>
                </a:solidFill>
                <a:latin typeface="+mn-lt"/>
                <a:ea typeface="+mn-ea"/>
                <a:cs typeface="+mn-cs"/>
              </a:rPr>
              <a:t>RSA : Autodesk Robot Structural Analysis Professional</a:t>
            </a:r>
          </a:p>
          <a:p>
            <a:r>
              <a:rPr lang="en-US" altLang="zh-CN" sz="1400" b="0" i="0" u="none" strike="noStrike" kern="1200" baseline="0" dirty="0" smtClean="0">
                <a:solidFill>
                  <a:schemeClr val="tx1"/>
                </a:solidFill>
                <a:latin typeface="+mn-lt"/>
                <a:ea typeface="+mn-ea"/>
                <a:cs typeface="+mn-cs"/>
              </a:rPr>
              <a:t>RST : Autodesk Revit Structure</a:t>
            </a:r>
          </a:p>
          <a:p>
            <a:r>
              <a:rPr lang="en-US" altLang="zh-CN" sz="1400" b="0" i="0" u="none" strike="noStrike" kern="1200" baseline="0" dirty="0" smtClean="0">
                <a:solidFill>
                  <a:schemeClr val="tx1"/>
                </a:solidFill>
                <a:latin typeface="+mn-lt"/>
                <a:ea typeface="+mn-ea"/>
                <a:cs typeface="+mn-cs"/>
              </a:rPr>
              <a:t>ASD : AutoCAD Structural Detailing</a:t>
            </a:r>
            <a:endParaRPr lang="en-US" altLang="zh-CN" dirty="0" smtClean="0"/>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9</a:t>
            </a:fld>
            <a:endParaRPr lang="en-US" dirty="0"/>
          </a:p>
        </p:txBody>
      </p:sp>
    </p:spTree>
    <p:extLst>
      <p:ext uri="{BB962C8B-B14F-4D97-AF65-F5344CB8AC3E}">
        <p14:creationId xmlns:p14="http://schemas.microsoft.com/office/powerpoint/2010/main" val="233927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67"/>
            <a:ext cx="11762080" cy="1417320"/>
          </a:xfrm>
        </p:spPr>
        <p:txBody>
          <a:bodyPr/>
          <a:lstStyle>
            <a:lvl1pPr>
              <a:defRPr sz="4800"/>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0"/>
            <a:ext cx="11762080" cy="1417320"/>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7"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7"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300091" rtl="0" fontAlgn="base">
              <a:spcBef>
                <a:spcPct val="0"/>
              </a:spcBef>
              <a:spcAft>
                <a:spcPct val="0"/>
              </a:spcAft>
            </a:pPr>
            <a:fld id="{94B360B7-BD80-47A0-9203-1AEF4CB0F00F}" type="slidenum">
              <a:rPr lang="en-US" kern="120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hf sldNum="0" hdr="0" ftr="0" dt="0"/>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8293" indent="-284147"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9588" indent="-255573"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2321" indent="-228587"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77908" indent="-206363"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3"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95" r:id="rId1"/>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0.jpe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13.jpe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gif"/><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Bridge Design in AutoCAD Civil 3D</a:t>
            </a:r>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en-US" sz="2400" dirty="0" smtClean="0"/>
              <a:t>Tony Huang</a:t>
            </a:r>
          </a:p>
          <a:p>
            <a:pPr marL="0" indent="0">
              <a:spcBef>
                <a:spcPct val="0"/>
              </a:spcBef>
              <a:buNone/>
            </a:pPr>
            <a:r>
              <a:rPr lang="en-US" altLang="zh-CN" sz="2400" dirty="0" smtClean="0"/>
              <a:t>SWD</a:t>
            </a:r>
            <a:endParaRPr lang="en-US" sz="2400" dirty="0" smtClean="0"/>
          </a:p>
          <a:p>
            <a:pPr marL="0" indent="0">
              <a:spcBef>
                <a:spcPct val="0"/>
              </a:spcBef>
              <a:buNone/>
            </a:pPr>
            <a:r>
              <a:rPr lang="en-US" sz="2400" dirty="0" smtClean="0"/>
              <a:t>Civil 3D</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1171575" y="1818678"/>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4975" y="153987"/>
            <a:ext cx="5943600" cy="440055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609976" y="3201987"/>
            <a:ext cx="7737278" cy="5308600"/>
          </a:xfrm>
          <a:prstGeom prst="rect">
            <a:avLst/>
          </a:prstGeom>
          <a:noFill/>
          <a:ln>
            <a:noFill/>
          </a:ln>
        </p:spPr>
      </p:pic>
      <p:sp>
        <p:nvSpPr>
          <p:cNvPr id="7" name="圆角矩形 8"/>
          <p:cNvSpPr/>
          <p:nvPr/>
        </p:nvSpPr>
        <p:spPr>
          <a:xfrm>
            <a:off x="1171575" y="6638164"/>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Tree>
    <p:extLst>
      <p:ext uri="{BB962C8B-B14F-4D97-AF65-F5344CB8AC3E}">
        <p14:creationId xmlns:p14="http://schemas.microsoft.com/office/powerpoint/2010/main" val="729778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5" name="圆角矩形 12"/>
          <p:cNvSpPr/>
          <p:nvPr/>
        </p:nvSpPr>
        <p:spPr>
          <a:xfrm>
            <a:off x="638175" y="1220787"/>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7037" y="306387"/>
            <a:ext cx="5438775" cy="2286000"/>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316" y="2866968"/>
            <a:ext cx="5381625" cy="2257425"/>
          </a:xfrm>
          <a:prstGeom prst="rect">
            <a:avLst/>
          </a:prstGeom>
          <a:noFill/>
          <a:ln>
            <a:noFill/>
          </a:ln>
        </p:spPr>
      </p:pic>
      <p:pic>
        <p:nvPicPr>
          <p:cNvPr id="8" name="Picture 7" descr="C:\Users\huangt\Downloads\Bridge Reference\Pic\Box-Girder.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882212" y="2211387"/>
            <a:ext cx="5200650" cy="2590800"/>
          </a:xfrm>
          <a:prstGeom prst="rect">
            <a:avLst/>
          </a:prstGeom>
          <a:noFill/>
          <a:ln>
            <a:noFill/>
          </a:ln>
        </p:spPr>
      </p:pic>
      <p:pic>
        <p:nvPicPr>
          <p:cNvPr id="10" name="Picture 9" descr="C:\Users\huangt\Downloads\3.jpg"/>
          <p:cNvPicPr/>
          <p:nvPr/>
        </p:nvPicPr>
        <p:blipFill>
          <a:blip r:embed="rId7">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spTree>
    <p:extLst>
      <p:ext uri="{BB962C8B-B14F-4D97-AF65-F5344CB8AC3E}">
        <p14:creationId xmlns:p14="http://schemas.microsoft.com/office/powerpoint/2010/main" val="3450259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6" name="圆角矩形 12"/>
          <p:cNvSpPr/>
          <p:nvPr/>
        </p:nvSpPr>
        <p:spPr>
          <a:xfrm>
            <a:off x="638175" y="1220787"/>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pic>
        <p:nvPicPr>
          <p:cNvPr id="8" name="Picture 7" descr="C:\Users\huangt\Downloads\Bridge Reference\Pic\Box-Girder.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10" name="Picture 9" descr="C:\Users\huangt\Downloads\3.jpg"/>
          <p:cNvPicPr/>
          <p:nvPr/>
        </p:nvPicPr>
        <p:blipFill>
          <a:blip r:embed="rId4">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833600" y="2154237"/>
            <a:ext cx="5305425" cy="2724150"/>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6559441" y="24028"/>
            <a:ext cx="5905500" cy="2714625"/>
          </a:xfrm>
          <a:prstGeom prst="rect">
            <a:avLst/>
          </a:prstGeom>
          <a:noFill/>
          <a:ln>
            <a:noFill/>
          </a:ln>
        </p:spPr>
      </p:pic>
      <p:pic>
        <p:nvPicPr>
          <p:cNvPr id="13" name="Picture 12"/>
          <p:cNvPicPr/>
          <p:nvPr/>
        </p:nvPicPr>
        <p:blipFill>
          <a:blip r:embed="rId7">
            <a:extLst>
              <a:ext uri="{28A0092B-C50C-407E-A947-70E740481C1C}">
                <a14:useLocalDpi xmlns:a14="http://schemas.microsoft.com/office/drawing/2010/main" val="0"/>
              </a:ext>
            </a:extLst>
          </a:blip>
          <a:srcRect/>
          <a:stretch>
            <a:fillRect/>
          </a:stretch>
        </p:blipFill>
        <p:spPr bwMode="auto">
          <a:xfrm>
            <a:off x="6956535" y="2899154"/>
            <a:ext cx="5505450" cy="2371725"/>
          </a:xfrm>
          <a:prstGeom prst="rect">
            <a:avLst/>
          </a:prstGeom>
          <a:noFill/>
          <a:ln>
            <a:noFill/>
          </a:ln>
        </p:spPr>
      </p:pic>
    </p:spTree>
    <p:extLst>
      <p:ext uri="{BB962C8B-B14F-4D97-AF65-F5344CB8AC3E}">
        <p14:creationId xmlns:p14="http://schemas.microsoft.com/office/powerpoint/2010/main" val="363379208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5"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pic>
        <p:nvPicPr>
          <p:cNvPr id="6" name="Picture 5" descr="C:\Users\huangt\Downloads\2.jpg"/>
          <p:cNvPicPr/>
          <p:nvPr/>
        </p:nvPicPr>
        <p:blipFill>
          <a:blip r:embed="rId3">
            <a:extLst>
              <a:ext uri="{28A0092B-C50C-407E-A947-70E740481C1C}">
                <a14:useLocalDpi xmlns:a14="http://schemas.microsoft.com/office/drawing/2010/main" val="0"/>
              </a:ext>
            </a:extLst>
          </a:blip>
          <a:srcRect/>
          <a:stretch>
            <a:fillRect/>
          </a:stretch>
        </p:blipFill>
        <p:spPr bwMode="auto">
          <a:xfrm>
            <a:off x="6886575" y="4497387"/>
            <a:ext cx="5943600" cy="4457700"/>
          </a:xfrm>
          <a:prstGeom prst="rect">
            <a:avLst/>
          </a:prstGeom>
          <a:noFill/>
          <a:ln>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260" y="89988"/>
            <a:ext cx="5648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356" y="5106986"/>
            <a:ext cx="41814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526609"/>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866775" y="1296987"/>
            <a:ext cx="4057650" cy="3619500"/>
          </a:xfrm>
          <a:prstGeom prst="rect">
            <a:avLst/>
          </a:prstGeom>
          <a:noFill/>
          <a:ln>
            <a:noFill/>
          </a:ln>
        </p:spPr>
      </p:pic>
      <p:pic>
        <p:nvPicPr>
          <p:cNvPr id="4" name="Picture 3" descr="C:\Users\huangt\Pictures\2.jpg"/>
          <p:cNvPicPr/>
          <p:nvPr/>
        </p:nvPicPr>
        <p:blipFill>
          <a:blip r:embed="rId3">
            <a:extLst>
              <a:ext uri="{28A0092B-C50C-407E-A947-70E740481C1C}">
                <a14:useLocalDpi xmlns:a14="http://schemas.microsoft.com/office/drawing/2010/main" val="0"/>
              </a:ext>
            </a:extLst>
          </a:blip>
          <a:srcRect/>
          <a:stretch>
            <a:fillRect/>
          </a:stretch>
        </p:blipFill>
        <p:spPr bwMode="auto">
          <a:xfrm>
            <a:off x="866775" y="4916487"/>
            <a:ext cx="5067300" cy="380365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572375" y="1296987"/>
            <a:ext cx="4467225" cy="3143250"/>
          </a:xfrm>
          <a:prstGeom prst="rect">
            <a:avLst/>
          </a:prstGeom>
          <a:noFill/>
          <a:ln>
            <a:noFill/>
          </a:ln>
        </p:spPr>
      </p:pic>
      <p:pic>
        <p:nvPicPr>
          <p:cNvPr id="7" name="Picture 6" descr="C:\Users\huangt\Pictures\1.jpg"/>
          <p:cNvPicPr/>
          <p:nvPr/>
        </p:nvPicPr>
        <p:blipFill>
          <a:blip r:embed="rId5">
            <a:extLst>
              <a:ext uri="{28A0092B-C50C-407E-A947-70E740481C1C}">
                <a14:useLocalDpi xmlns:a14="http://schemas.microsoft.com/office/drawing/2010/main" val="0"/>
              </a:ext>
            </a:extLst>
          </a:blip>
          <a:srcRect/>
          <a:stretch>
            <a:fillRect/>
          </a:stretch>
        </p:blipFill>
        <p:spPr bwMode="auto">
          <a:xfrm>
            <a:off x="6962775" y="4715334"/>
            <a:ext cx="5332730" cy="4001135"/>
          </a:xfrm>
          <a:prstGeom prst="rect">
            <a:avLst/>
          </a:prstGeom>
          <a:noFill/>
          <a:ln>
            <a:noFill/>
          </a:ln>
        </p:spPr>
      </p:pic>
    </p:spTree>
    <p:extLst>
      <p:ext uri="{BB962C8B-B14F-4D97-AF65-F5344CB8AC3E}">
        <p14:creationId xmlns:p14="http://schemas.microsoft.com/office/powerpoint/2010/main" val="383288355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206749"/>
            <a:ext cx="287655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1444624"/>
            <a:ext cx="41338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descr="http://www.crcc.cn/Portals/0/BatchImages/20100307234623-4%E3%80%81%E4%B8%8A%E6%B5%B7%E5%B8%82%E5%98%89%E9%97%B5%E9%AB%98%E6%9E%B6%E5%BC%95%E6%A1%A5%E5%B7%A5%E7%A8%8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575" y="5106987"/>
            <a:ext cx="5238750" cy="348615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crcc.cn/Portals/0/BatchImages/20100307234704-6%E3%80%81%E4%B8%8A%E6%B5%B7%E5%B8%82%E5%98%89%E9%97%B5%E9%AB%98%E6%9E%B6%E8%B7%A8%E9%93%81%E8%B7%AF%E6%96%BD%E5%B7%A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4575" y="851544"/>
            <a:ext cx="5238750" cy="34766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 y="1373952"/>
            <a:ext cx="410527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930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200"/>
                                        </p:tgtEl>
                                        <p:attrNameLst>
                                          <p:attrName>style.visibility</p:attrName>
                                        </p:attrNameLst>
                                      </p:cBhvr>
                                      <p:to>
                                        <p:strVal val="visible"/>
                                      </p:to>
                                    </p:set>
                                    <p:anim calcmode="lin" valueType="num">
                                      <p:cBhvr additive="base">
                                        <p:cTn id="24" dur="500" fill="hold"/>
                                        <p:tgtEl>
                                          <p:spTgt spid="8200"/>
                                        </p:tgtEl>
                                        <p:attrNameLst>
                                          <p:attrName>ppt_x</p:attrName>
                                        </p:attrNameLst>
                                      </p:cBhvr>
                                      <p:tavLst>
                                        <p:tav tm="0">
                                          <p:val>
                                            <p:strVal val="1+#ppt_w/2"/>
                                          </p:val>
                                        </p:tav>
                                        <p:tav tm="100000">
                                          <p:val>
                                            <p:strVal val="#ppt_x"/>
                                          </p:val>
                                        </p:tav>
                                      </p:tavLst>
                                    </p:anim>
                                    <p:anim calcmode="lin" valueType="num">
                                      <p:cBhvr additive="base">
                                        <p:cTn id="25" dur="500" fill="hold"/>
                                        <p:tgtEl>
                                          <p:spTgt spid="820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198"/>
                                        </p:tgtEl>
                                        <p:attrNameLst>
                                          <p:attrName>style.visibility</p:attrName>
                                        </p:attrNameLst>
                                      </p:cBhvr>
                                      <p:to>
                                        <p:strVal val="visible"/>
                                      </p:to>
                                    </p:set>
                                    <p:anim calcmode="lin" valueType="num">
                                      <p:cBhvr additive="base">
                                        <p:cTn id="28" dur="500" fill="hold"/>
                                        <p:tgtEl>
                                          <p:spTgt spid="8198"/>
                                        </p:tgtEl>
                                        <p:attrNameLst>
                                          <p:attrName>ppt_x</p:attrName>
                                        </p:attrNameLst>
                                      </p:cBhvr>
                                      <p:tavLst>
                                        <p:tav tm="0">
                                          <p:val>
                                            <p:strVal val="1+#ppt_w/2"/>
                                          </p:val>
                                        </p:tav>
                                        <p:tav tm="100000">
                                          <p:val>
                                            <p:strVal val="#ppt_x"/>
                                          </p:val>
                                        </p:tav>
                                      </p:tavLst>
                                    </p:anim>
                                    <p:anim calcmode="lin" valueType="num">
                                      <p:cBhvr additive="base">
                                        <p:cTn id="29"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3278187"/>
            <a:ext cx="4886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2182428"/>
            <a:ext cx="57150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26" y="1982787"/>
            <a:ext cx="661035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Users\huangt\Downloads\Bridge Reference\Pic\Supports.jpg"/>
          <p:cNvPicPr/>
          <p:nvPr/>
        </p:nvPicPr>
        <p:blipFill>
          <a:blip r:embed="rId5">
            <a:extLst>
              <a:ext uri="{28A0092B-C50C-407E-A947-70E740481C1C}">
                <a14:useLocalDpi xmlns:a14="http://schemas.microsoft.com/office/drawing/2010/main" val="0"/>
              </a:ext>
            </a:extLst>
          </a:blip>
          <a:srcRect/>
          <a:stretch>
            <a:fillRect/>
          </a:stretch>
        </p:blipFill>
        <p:spPr bwMode="auto">
          <a:xfrm>
            <a:off x="5674929" y="230187"/>
            <a:ext cx="7010400" cy="6496877"/>
          </a:xfrm>
          <a:prstGeom prst="rect">
            <a:avLst/>
          </a:prstGeom>
          <a:noFill/>
          <a:ln>
            <a:noFill/>
          </a:ln>
        </p:spPr>
      </p:pic>
      <p:pic>
        <p:nvPicPr>
          <p:cNvPr id="7" name="Picture 2" descr="C:\Users\huangt\Downloads\Bridge\Pictures\舟山跨海大桥.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819" y="4888739"/>
            <a:ext cx="52387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583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3211513"/>
            <a:ext cx="40957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2058988"/>
            <a:ext cx="45434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187" y="1952187"/>
            <a:ext cx="444817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C:\Users\huangt\Downloads\1.jpg"/>
          <p:cNvPicPr/>
          <p:nvPr/>
        </p:nvPicPr>
        <p:blipFill>
          <a:blip r:embed="rId5">
            <a:extLst>
              <a:ext uri="{28A0092B-C50C-407E-A947-70E740481C1C}">
                <a14:useLocalDpi xmlns:a14="http://schemas.microsoft.com/office/drawing/2010/main" val="0"/>
              </a:ext>
            </a:extLst>
          </a:blip>
          <a:srcRect/>
          <a:stretch>
            <a:fillRect/>
          </a:stretch>
        </p:blipFill>
        <p:spPr bwMode="auto">
          <a:xfrm>
            <a:off x="6988175" y="819910"/>
            <a:ext cx="4089400" cy="2713990"/>
          </a:xfrm>
          <a:prstGeom prst="rect">
            <a:avLst/>
          </a:prstGeom>
          <a:noFill/>
          <a:ln>
            <a:noFill/>
          </a:ln>
        </p:spPr>
      </p:pic>
      <p:pic>
        <p:nvPicPr>
          <p:cNvPr id="11" name="Picture 10" descr="C:\Users\huangt\Downloads\Bridge Reference\Pic\T-Support2.jpg"/>
          <p:cNvPicPr/>
          <p:nvPr/>
        </p:nvPicPr>
        <p:blipFill>
          <a:blip r:embed="rId6">
            <a:extLst>
              <a:ext uri="{28A0092B-C50C-407E-A947-70E740481C1C}">
                <a14:useLocalDpi xmlns:a14="http://schemas.microsoft.com/office/drawing/2010/main" val="0"/>
              </a:ext>
            </a:extLst>
          </a:blip>
          <a:srcRect/>
          <a:stretch>
            <a:fillRect/>
          </a:stretch>
        </p:blipFill>
        <p:spPr bwMode="auto">
          <a:xfrm>
            <a:off x="7038975" y="3735387"/>
            <a:ext cx="4038600" cy="4964430"/>
          </a:xfrm>
          <a:prstGeom prst="rect">
            <a:avLst/>
          </a:prstGeom>
          <a:noFill/>
          <a:ln>
            <a:noFill/>
          </a:ln>
        </p:spPr>
      </p:pic>
    </p:spTree>
    <p:extLst>
      <p:ext uri="{BB962C8B-B14F-4D97-AF65-F5344CB8AC3E}">
        <p14:creationId xmlns:p14="http://schemas.microsoft.com/office/powerpoint/2010/main" val="484060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73187"/>
            <a:ext cx="3981450" cy="4657725"/>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7419975" y="382587"/>
            <a:ext cx="3952875" cy="6219825"/>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372914" y="6602412"/>
            <a:ext cx="4076700" cy="1990725"/>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6810375" y="6617137"/>
            <a:ext cx="4010025" cy="1990725"/>
          </a:xfrm>
          <a:prstGeom prst="rect">
            <a:avLst/>
          </a:prstGeom>
          <a:noFill/>
          <a:ln>
            <a:noFill/>
          </a:ln>
        </p:spPr>
      </p:pic>
    </p:spTree>
    <p:extLst>
      <p:ext uri="{BB962C8B-B14F-4D97-AF65-F5344CB8AC3E}">
        <p14:creationId xmlns:p14="http://schemas.microsoft.com/office/powerpoint/2010/main" val="15641285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Overview</a:t>
            </a:r>
            <a:endParaRPr lang="zh-CN" altLang="en-US" dirty="0">
              <a:solidFill>
                <a:schemeClr val="bg2"/>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881949" y="1206268"/>
            <a:ext cx="11338626" cy="7710719"/>
          </a:xfrm>
          <a:prstGeom prst="rect">
            <a:avLst/>
          </a:prstGeom>
          <a:noFill/>
          <a:ln>
            <a:noFill/>
          </a:ln>
        </p:spPr>
      </p:pic>
    </p:spTree>
    <p:extLst>
      <p:ext uri="{BB962C8B-B14F-4D97-AF65-F5344CB8AC3E}">
        <p14:creationId xmlns:p14="http://schemas.microsoft.com/office/powerpoint/2010/main" val="40852591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b="1" dirty="0"/>
              <a:t>Disability of Civil 3D for </a:t>
            </a:r>
            <a:r>
              <a:rPr lang="en-US" b="1" dirty="0" smtClean="0"/>
              <a:t>Bridge Design</a:t>
            </a:r>
            <a:endParaRPr lang="en-US" b="1" dirty="0"/>
          </a:p>
          <a:p>
            <a:endParaRPr lang="en-US" dirty="0"/>
          </a:p>
        </p:txBody>
      </p:sp>
      <p:pic>
        <p:nvPicPr>
          <p:cNvPr id="4" name="Picture 3"/>
          <p:cNvPicPr/>
          <p:nvPr/>
        </p:nvPicPr>
        <p:blipFill>
          <a:blip r:embed="rId3"/>
          <a:srcRect/>
          <a:stretch>
            <a:fillRect/>
          </a:stretch>
        </p:blipFill>
        <p:spPr bwMode="auto">
          <a:xfrm>
            <a:off x="1095375" y="2960367"/>
            <a:ext cx="7735253" cy="5561965"/>
          </a:xfrm>
          <a:prstGeom prst="rect">
            <a:avLst/>
          </a:prstGeom>
          <a:noFill/>
          <a:ln w="9525">
            <a:noFill/>
            <a:miter lim="800000"/>
            <a:headEnd/>
            <a:tailEnd/>
          </a:ln>
        </p:spPr>
      </p:pic>
    </p:spTree>
    <p:extLst>
      <p:ext uri="{BB962C8B-B14F-4D97-AF65-F5344CB8AC3E}">
        <p14:creationId xmlns:p14="http://schemas.microsoft.com/office/powerpoint/2010/main" val="171536540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Structure</a:t>
            </a:r>
          </a:p>
          <a:p>
            <a:pPr algn="ctr"/>
            <a:r>
              <a:rPr lang="en-US" altLang="zh-CN" dirty="0" smtClean="0">
                <a:solidFill>
                  <a:schemeClr val="bg2"/>
                </a:solidFill>
              </a:rPr>
              <a:t>Analysis</a:t>
            </a:r>
            <a:endParaRPr lang="zh-CN" altLang="en-US" dirty="0">
              <a:solidFill>
                <a:schemeClr val="bg2"/>
              </a:solidFill>
            </a:endParaRPr>
          </a:p>
        </p:txBody>
      </p:sp>
      <p:pic>
        <p:nvPicPr>
          <p:cNvPr id="7" name="Picture 6" descr="C:\Documents and Settings\mangonn\Desktop\temp\RobotSAPro_Flexshot3-d_final\PPT\RobotSAPro_Flexshot3-d-24.png"/>
          <p:cNvPicPr>
            <a:picLocks noChangeAspect="1" noChangeArrowheads="1"/>
          </p:cNvPicPr>
          <p:nvPr/>
        </p:nvPicPr>
        <p:blipFill>
          <a:blip r:embed="rId3"/>
          <a:srcRect/>
          <a:stretch>
            <a:fillRect/>
          </a:stretch>
        </p:blipFill>
        <p:spPr bwMode="auto">
          <a:xfrm>
            <a:off x="427948" y="1754186"/>
            <a:ext cx="6629401" cy="6629401"/>
          </a:xfrm>
          <a:prstGeom prst="rect">
            <a:avLst/>
          </a:prstGeom>
          <a:noFill/>
          <a:ln w="9525">
            <a:noFill/>
            <a:miter lim="800000"/>
            <a:headEnd/>
            <a:tailEnd/>
          </a:ln>
        </p:spPr>
      </p:pic>
      <p:pic>
        <p:nvPicPr>
          <p:cNvPr id="8" name="Picture 7" descr="autocad_revit_structure_suite_2011_boxshot_ppt.png"/>
          <p:cNvPicPr>
            <a:picLocks noChangeAspect="1"/>
          </p:cNvPicPr>
          <p:nvPr/>
        </p:nvPicPr>
        <p:blipFill>
          <a:blip r:embed="rId4" cstate="print"/>
          <a:stretch>
            <a:fillRect/>
          </a:stretch>
        </p:blipFill>
        <p:spPr>
          <a:xfrm>
            <a:off x="5819775" y="1750518"/>
            <a:ext cx="6553200" cy="6404469"/>
          </a:xfrm>
          <a:prstGeom prst="rect">
            <a:avLst/>
          </a:prstGeom>
        </p:spPr>
      </p:pic>
      <p:pic>
        <p:nvPicPr>
          <p:cNvPr id="6" name="Picture 5" descr="C:\Users\huangt\Downloads\Bridge Reference\Pic\construction2.jpg"/>
          <p:cNvPicPr/>
          <p:nvPr/>
        </p:nvPicPr>
        <p:blipFill>
          <a:blip r:embed="rId5">
            <a:extLst>
              <a:ext uri="{28A0092B-C50C-407E-A947-70E740481C1C}">
                <a14:useLocalDpi xmlns:a14="http://schemas.microsoft.com/office/drawing/2010/main" val="0"/>
              </a:ext>
            </a:extLst>
          </a:blip>
          <a:srcRect/>
          <a:stretch>
            <a:fillRect/>
          </a:stretch>
        </p:blipFill>
        <p:spPr bwMode="auto">
          <a:xfrm>
            <a:off x="3533775" y="5231447"/>
            <a:ext cx="5943600" cy="3761740"/>
          </a:xfrm>
          <a:prstGeom prst="rect">
            <a:avLst/>
          </a:prstGeom>
          <a:noFill/>
          <a:ln>
            <a:noFill/>
          </a:ln>
        </p:spPr>
      </p:pic>
    </p:spTree>
    <p:extLst>
      <p:ext uri="{BB962C8B-B14F-4D97-AF65-F5344CB8AC3E}">
        <p14:creationId xmlns:p14="http://schemas.microsoft.com/office/powerpoint/2010/main" val="737658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Drawings</a:t>
            </a:r>
            <a:endParaRPr lang="zh-CN" altLang="en-US" dirty="0">
              <a:solidFill>
                <a:schemeClr val="bg2"/>
              </a:solidFill>
            </a:endParaRPr>
          </a:p>
        </p:txBody>
      </p:sp>
      <p:sp>
        <p:nvSpPr>
          <p:cNvPr id="6"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Reports</a:t>
            </a:r>
            <a:endParaRPr lang="zh-CN" altLang="en-US" dirty="0">
              <a:solidFill>
                <a:schemeClr val="bg2"/>
              </a:solidFill>
            </a:endParaRPr>
          </a:p>
        </p:txBody>
      </p:sp>
      <p:pic>
        <p:nvPicPr>
          <p:cNvPr id="12290" name="Picture 2" descr="桥梁设计.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306387"/>
            <a:ext cx="523875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www.civilcn.com/d/file/shuili/tuzhi/qlsd/2008-01-28/1fd4c97fbe1f40ddddf20584021f81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175" y="896110"/>
            <a:ext cx="40386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civilcn.com/d/file/shuili/tuzhi/qlsd/2007-11-28/996e29f7af35984fbc44eaab4c3749b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0175" y="382587"/>
            <a:ext cx="4229100" cy="3562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7108.com/lqsd/UploadSoftPic/200810/2008101310390708.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543246"/>
            <a:ext cx="4953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chinametro.net/CMNMWebEditor/UploadFile/20045279913130.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975" y="5716587"/>
            <a:ext cx="33337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nfo.tgnet.cn/Info/Images/2007/01/02/7287141775_214629.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9775" y="5259387"/>
            <a:ext cx="45720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3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298"/>
                                        </p:tgtEl>
                                        <p:attrNameLst>
                                          <p:attrName>style.visibility</p:attrName>
                                        </p:attrNameLst>
                                      </p:cBhvr>
                                      <p:to>
                                        <p:strVal val="visible"/>
                                      </p:to>
                                    </p:set>
                                    <p:anim calcmode="lin" valueType="num">
                                      <p:cBhvr additive="base">
                                        <p:cTn id="13" dur="500" fill="hold"/>
                                        <p:tgtEl>
                                          <p:spTgt spid="12298"/>
                                        </p:tgtEl>
                                        <p:attrNameLst>
                                          <p:attrName>ppt_x</p:attrName>
                                        </p:attrNameLst>
                                      </p:cBhvr>
                                      <p:tavLst>
                                        <p:tav tm="0">
                                          <p:val>
                                            <p:strVal val="1+#ppt_w/2"/>
                                          </p:val>
                                        </p:tav>
                                        <p:tav tm="100000">
                                          <p:val>
                                            <p:strVal val="#ppt_x"/>
                                          </p:val>
                                        </p:tav>
                                      </p:tavLst>
                                    </p:anim>
                                    <p:anim calcmode="lin" valueType="num">
                                      <p:cBhvr additive="base">
                                        <p:cTn id="14" dur="500" fill="hold"/>
                                        <p:tgtEl>
                                          <p:spTgt spid="122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02"/>
                                        </p:tgtEl>
                                        <p:attrNameLst>
                                          <p:attrName>style.visibility</p:attrName>
                                        </p:attrNameLst>
                                      </p:cBhvr>
                                      <p:to>
                                        <p:strVal val="visible"/>
                                      </p:to>
                                    </p:set>
                                    <p:animEffect transition="in" filter="fade">
                                      <p:cBhvr>
                                        <p:cTn id="31" dur="500"/>
                                        <p:tgtEl>
                                          <p:spTgt spid="1230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1047800" y="44623"/>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3200" b="1" dirty="0" smtClean="0">
                <a:solidFill>
                  <a:srgbClr val="FF0000"/>
                </a:solidFill>
              </a:rPr>
              <a:t>Civil3D</a:t>
            </a:r>
          </a:p>
          <a:p>
            <a:r>
              <a:rPr lang="en-US" altLang="zh-CN" sz="2400" b="1" dirty="0" smtClean="0">
                <a:solidFill>
                  <a:srgbClr val="C00000"/>
                </a:solidFill>
              </a:rPr>
              <a:t>Modeling</a:t>
            </a: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zh-CN" altLang="en-US" sz="2400" b="1" dirty="0">
              <a:solidFill>
                <a:srgbClr val="C00000"/>
              </a:solidFill>
            </a:endParaRPr>
          </a:p>
        </p:txBody>
      </p:sp>
      <p:sp>
        <p:nvSpPr>
          <p:cNvPr id="5" name="圆角矩形 6"/>
          <p:cNvSpPr/>
          <p:nvPr/>
        </p:nvSpPr>
        <p:spPr>
          <a:xfrm>
            <a:off x="3491856" y="117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sp>
        <p:nvSpPr>
          <p:cNvPr id="6" name="圆角矩形 8"/>
          <p:cNvSpPr/>
          <p:nvPr/>
        </p:nvSpPr>
        <p:spPr>
          <a:xfrm>
            <a:off x="3491856" y="11081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
        <p:nvSpPr>
          <p:cNvPr id="7" name="圆角矩形 10"/>
          <p:cNvSpPr/>
          <p:nvPr/>
        </p:nvSpPr>
        <p:spPr>
          <a:xfrm>
            <a:off x="3491856" y="2068624"/>
            <a:ext cx="1952606" cy="2123963"/>
          </a:xfrm>
          <a:prstGeom prst="roundRect">
            <a:avLst>
              <a:gd name="adj" fmla="val 624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Assembly</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smtClean="0">
              <a:solidFill>
                <a:schemeClr val="tx1"/>
              </a:solidFill>
            </a:endParaRPr>
          </a:p>
        </p:txBody>
      </p:sp>
      <p:sp>
        <p:nvSpPr>
          <p:cNvPr id="8" name="圆角矩形 12"/>
          <p:cNvSpPr/>
          <p:nvPr/>
        </p:nvSpPr>
        <p:spPr>
          <a:xfrm>
            <a:off x="3491856" y="2538116"/>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9" name="圆角矩形 17"/>
          <p:cNvSpPr/>
          <p:nvPr/>
        </p:nvSpPr>
        <p:spPr>
          <a:xfrm>
            <a:off x="3491856" y="3376316"/>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sp>
        <p:nvSpPr>
          <p:cNvPr id="10" name="圆角矩形 18"/>
          <p:cNvSpPr/>
          <p:nvPr/>
        </p:nvSpPr>
        <p:spPr>
          <a:xfrm>
            <a:off x="3491856" y="45735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1" name="圆角矩形 20"/>
          <p:cNvSpPr/>
          <p:nvPr/>
        </p:nvSpPr>
        <p:spPr>
          <a:xfrm>
            <a:off x="3491856" y="5564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
        <p:nvSpPr>
          <p:cNvPr id="12" name="圆角矩形 23"/>
          <p:cNvSpPr/>
          <p:nvPr/>
        </p:nvSpPr>
        <p:spPr>
          <a:xfrm>
            <a:off x="3491856" y="65547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13" name="圆角矩形 24"/>
          <p:cNvSpPr/>
          <p:nvPr/>
        </p:nvSpPr>
        <p:spPr>
          <a:xfrm>
            <a:off x="3457575" y="75453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14" name="下箭头 34"/>
          <p:cNvSpPr/>
          <p:nvPr/>
        </p:nvSpPr>
        <p:spPr>
          <a:xfrm>
            <a:off x="3995911" y="70107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35"/>
          <p:cNvSpPr/>
          <p:nvPr/>
        </p:nvSpPr>
        <p:spPr>
          <a:xfrm>
            <a:off x="3995911" y="1679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36"/>
          <p:cNvSpPr/>
          <p:nvPr/>
        </p:nvSpPr>
        <p:spPr>
          <a:xfrm>
            <a:off x="3995911" y="41936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下箭头 37"/>
          <p:cNvSpPr/>
          <p:nvPr/>
        </p:nvSpPr>
        <p:spPr>
          <a:xfrm>
            <a:off x="3990975" y="51842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下箭头 38"/>
          <p:cNvSpPr/>
          <p:nvPr/>
        </p:nvSpPr>
        <p:spPr>
          <a:xfrm>
            <a:off x="3995911" y="61737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下箭头 39"/>
          <p:cNvSpPr/>
          <p:nvPr/>
        </p:nvSpPr>
        <p:spPr>
          <a:xfrm>
            <a:off x="3995911" y="7164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40"/>
          <p:cNvSpPr/>
          <p:nvPr/>
        </p:nvSpPr>
        <p:spPr>
          <a:xfrm>
            <a:off x="4008306" y="8156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68"/>
          <p:cNvSpPr/>
          <p:nvPr/>
        </p:nvSpPr>
        <p:spPr>
          <a:xfrm>
            <a:off x="4164606" y="8562709"/>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Elbow Connector 21"/>
          <p:cNvCxnSpPr>
            <a:stCxn id="13" idx="1"/>
            <a:endCxn id="12" idx="1"/>
          </p:cNvCxnSpPr>
          <p:nvPr/>
        </p:nvCxnSpPr>
        <p:spPr>
          <a:xfrm rot="10800000" flipH="1">
            <a:off x="3457574" y="6839710"/>
            <a:ext cx="34281" cy="990600"/>
          </a:xfrm>
          <a:prstGeom prst="bentConnector3">
            <a:avLst>
              <a:gd name="adj1" fmla="val -146307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390775" y="2269916"/>
            <a:ext cx="1040216" cy="474871"/>
          </a:xfrm>
          <a:prstGeom prst="roundRect">
            <a:avLst>
              <a:gd name="adj" fmla="val 0"/>
            </a:avLst>
          </a:prstGeom>
          <a:solidFill>
            <a:schemeClr val="accent6">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rPr>
              <a:t>SAC</a:t>
            </a:r>
            <a:endParaRPr lang="en-US" dirty="0">
              <a:solidFill>
                <a:schemeClr val="bg2"/>
              </a:solidFill>
            </a:endParaRPr>
          </a:p>
        </p:txBody>
      </p:sp>
      <p:cxnSp>
        <p:nvCxnSpPr>
          <p:cNvPr id="24" name="Elbow Connector 23"/>
          <p:cNvCxnSpPr>
            <a:stCxn id="13" idx="1"/>
            <a:endCxn id="8" idx="1"/>
          </p:cNvCxnSpPr>
          <p:nvPr/>
        </p:nvCxnSpPr>
        <p:spPr>
          <a:xfrm rot="10800000" flipH="1">
            <a:off x="3457574" y="2941758"/>
            <a:ext cx="34281" cy="4888553"/>
          </a:xfrm>
          <a:prstGeom prst="bentConnector3">
            <a:avLst>
              <a:gd name="adj1" fmla="val -4687795"/>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2" idx="1"/>
            <a:endCxn id="8" idx="1"/>
          </p:cNvCxnSpPr>
          <p:nvPr/>
        </p:nvCxnSpPr>
        <p:spPr>
          <a:xfrm rot="10800000">
            <a:off x="3491856" y="2941758"/>
            <a:ext cx="12700" cy="3897953"/>
          </a:xfrm>
          <a:prstGeom prst="bentConnector3">
            <a:avLst>
              <a:gd name="adj1" fmla="val 1007463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1" idx="1"/>
            <a:endCxn id="8" idx="1"/>
          </p:cNvCxnSpPr>
          <p:nvPr/>
        </p:nvCxnSpPr>
        <p:spPr>
          <a:xfrm rot="10800000">
            <a:off x="3491856" y="2941758"/>
            <a:ext cx="12700" cy="2907353"/>
          </a:xfrm>
          <a:prstGeom prst="bentConnector3">
            <a:avLst>
              <a:gd name="adj1" fmla="val 7173134"/>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31"/>
          <p:cNvSpPr/>
          <p:nvPr/>
        </p:nvSpPr>
        <p:spPr>
          <a:xfrm>
            <a:off x="9096375" y="8458604"/>
            <a:ext cx="358539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rPr>
              <a:t>Drawings &amp; Reports</a:t>
            </a:r>
            <a:endParaRPr lang="zh-CN" altLang="en-US" dirty="0" smtClean="0">
              <a:solidFill>
                <a:srgbClr val="FFFF00"/>
              </a:solidFill>
            </a:endParaRPr>
          </a:p>
        </p:txBody>
      </p:sp>
      <p:sp>
        <p:nvSpPr>
          <p:cNvPr id="28" name="右箭头 33"/>
          <p:cNvSpPr/>
          <p:nvPr/>
        </p:nvSpPr>
        <p:spPr>
          <a:xfrm>
            <a:off x="6048375" y="8584632"/>
            <a:ext cx="787664" cy="332355"/>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4"/>
          <p:cNvSpPr/>
          <p:nvPr/>
        </p:nvSpPr>
        <p:spPr>
          <a:xfrm>
            <a:off x="6962775" y="61205"/>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solidFill>
                  <a:srgbClr val="C00000"/>
                </a:solidFill>
              </a:rPr>
              <a:t>Structure</a:t>
            </a:r>
          </a:p>
          <a:p>
            <a:pPr algn="r"/>
            <a:r>
              <a:rPr lang="en-US" altLang="zh-CN" sz="2400" b="1" dirty="0" smtClean="0">
                <a:solidFill>
                  <a:srgbClr val="C00000"/>
                </a:solidFill>
              </a:rPr>
              <a:t>Analysis</a:t>
            </a:r>
          </a:p>
          <a:p>
            <a:pPr algn="r"/>
            <a:r>
              <a:rPr lang="en-US" altLang="zh-CN" sz="2400" b="1" dirty="0" smtClean="0">
                <a:solidFill>
                  <a:srgbClr val="C00000"/>
                </a:solidFill>
              </a:rPr>
              <a:t>(RSA)</a:t>
            </a:r>
            <a:endParaRPr lang="en-US" altLang="zh-CN" sz="2400" b="1" dirty="0">
              <a:solidFill>
                <a:srgbClr val="C00000"/>
              </a:solidFill>
            </a:endParaRPr>
          </a:p>
          <a:p>
            <a:pPr algn="r"/>
            <a:r>
              <a:rPr lang="en-US" altLang="zh-CN" sz="2400" b="1" dirty="0" smtClean="0">
                <a:solidFill>
                  <a:srgbClr val="C00000"/>
                </a:solidFill>
              </a:rPr>
              <a:t>(RST)</a:t>
            </a:r>
          </a:p>
          <a:p>
            <a:pPr algn="r"/>
            <a:r>
              <a:rPr lang="en-US" altLang="zh-CN" sz="2400" b="1" dirty="0" smtClean="0">
                <a:solidFill>
                  <a:srgbClr val="C00000"/>
                </a:solidFill>
              </a:rPr>
              <a:t>(ASD)</a:t>
            </a: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zh-CN" altLang="en-US" sz="2400" b="1" dirty="0">
              <a:solidFill>
                <a:srgbClr val="C00000"/>
              </a:solidFill>
            </a:endParaRPr>
          </a:p>
        </p:txBody>
      </p:sp>
      <p:sp>
        <p:nvSpPr>
          <p:cNvPr id="30" name="矩形 2"/>
          <p:cNvSpPr/>
          <p:nvPr/>
        </p:nvSpPr>
        <p:spPr>
          <a:xfrm>
            <a:off x="7419431" y="446404"/>
            <a:ext cx="4191544" cy="153638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t>
            </a:r>
            <a:r>
              <a:rPr lang="en-US" altLang="zh-CN" dirty="0" smtClean="0">
                <a:solidFill>
                  <a:schemeClr val="tx1"/>
                </a:solidFill>
              </a:rPr>
              <a:t>conditions</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31" name="矩形 28"/>
          <p:cNvSpPr/>
          <p:nvPr/>
        </p:nvSpPr>
        <p:spPr>
          <a:xfrm>
            <a:off x="7491439"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Gravity load</a:t>
            </a:r>
            <a:endParaRPr lang="zh-CN" altLang="en-US" dirty="0"/>
          </a:p>
        </p:txBody>
      </p:sp>
      <p:sp>
        <p:nvSpPr>
          <p:cNvPr id="32" name="矩形 30"/>
          <p:cNvSpPr/>
          <p:nvPr/>
        </p:nvSpPr>
        <p:spPr>
          <a:xfrm>
            <a:off x="9553575"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Wind load</a:t>
            </a:r>
            <a:endParaRPr lang="zh-CN" altLang="en-US" dirty="0"/>
          </a:p>
        </p:txBody>
      </p:sp>
      <p:sp>
        <p:nvSpPr>
          <p:cNvPr id="33" name="矩形 41"/>
          <p:cNvSpPr/>
          <p:nvPr/>
        </p:nvSpPr>
        <p:spPr>
          <a:xfrm>
            <a:off x="7491439"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Shock</a:t>
            </a:r>
            <a:endParaRPr lang="zh-CN" altLang="en-US" dirty="0"/>
          </a:p>
        </p:txBody>
      </p:sp>
      <p:sp>
        <p:nvSpPr>
          <p:cNvPr id="34" name="矩形 42"/>
          <p:cNvSpPr/>
          <p:nvPr/>
        </p:nvSpPr>
        <p:spPr>
          <a:xfrm>
            <a:off x="9553575"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Brake load</a:t>
            </a:r>
            <a:endParaRPr lang="zh-CN" altLang="en-US" dirty="0"/>
          </a:p>
        </p:txBody>
      </p:sp>
      <p:sp>
        <p:nvSpPr>
          <p:cNvPr id="35" name="矩形 50"/>
          <p:cNvSpPr/>
          <p:nvPr/>
        </p:nvSpPr>
        <p:spPr>
          <a:xfrm>
            <a:off x="7246049" y="2211387"/>
            <a:ext cx="261178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Mechanics</a:t>
            </a:r>
          </a:p>
          <a:p>
            <a:pPr algn="ctr"/>
            <a:endParaRPr lang="en-US" altLang="zh-CN" dirty="0">
              <a:solidFill>
                <a:schemeClr val="tx1"/>
              </a:solidFill>
            </a:endParaRPr>
          </a:p>
          <a:p>
            <a:pPr algn="ctr"/>
            <a:endParaRPr lang="en-US" altLang="zh-CN" dirty="0"/>
          </a:p>
          <a:p>
            <a:pPr algn="ctr"/>
            <a:endParaRPr lang="en-US" altLang="zh-CN" dirty="0"/>
          </a:p>
          <a:p>
            <a:pPr algn="ctr"/>
            <a:endParaRPr lang="en-US" altLang="zh-CN" dirty="0"/>
          </a:p>
          <a:p>
            <a:pPr algn="ctr"/>
            <a:endParaRPr lang="en-US" altLang="zh-CN" dirty="0" smtClean="0"/>
          </a:p>
        </p:txBody>
      </p:sp>
      <p:sp>
        <p:nvSpPr>
          <p:cNvPr id="36" name="圆角矩形 51"/>
          <p:cNvSpPr/>
          <p:nvPr/>
        </p:nvSpPr>
        <p:spPr>
          <a:xfrm>
            <a:off x="7340459" y="2810742"/>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Compressive</a:t>
            </a:r>
            <a:endParaRPr lang="zh-CN" altLang="en-US" dirty="0"/>
          </a:p>
        </p:txBody>
      </p:sp>
      <p:sp>
        <p:nvSpPr>
          <p:cNvPr id="37" name="圆角矩形 52"/>
          <p:cNvSpPr/>
          <p:nvPr/>
        </p:nvSpPr>
        <p:spPr>
          <a:xfrm>
            <a:off x="7355311" y="34191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Bending</a:t>
            </a:r>
            <a:endParaRPr lang="zh-CN" altLang="en-US" dirty="0"/>
          </a:p>
        </p:txBody>
      </p:sp>
      <p:sp>
        <p:nvSpPr>
          <p:cNvPr id="38" name="圆角矩形 53"/>
          <p:cNvSpPr/>
          <p:nvPr/>
        </p:nvSpPr>
        <p:spPr>
          <a:xfrm>
            <a:off x="7375213" y="40287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Shearing</a:t>
            </a:r>
            <a:endParaRPr lang="zh-CN" altLang="en-US" dirty="0"/>
          </a:p>
        </p:txBody>
      </p:sp>
      <p:sp>
        <p:nvSpPr>
          <p:cNvPr id="39" name="矩形 54"/>
          <p:cNvSpPr/>
          <p:nvPr/>
        </p:nvSpPr>
        <p:spPr>
          <a:xfrm>
            <a:off x="7322793" y="4852634"/>
            <a:ext cx="2611782" cy="299755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Material</a:t>
            </a:r>
            <a:endParaRPr lang="en-US" altLang="zh-CN" dirty="0" smtClean="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40" name="圆角矩形 55"/>
          <p:cNvSpPr/>
          <p:nvPr/>
        </p:nvSpPr>
        <p:spPr>
          <a:xfrm>
            <a:off x="7417203" y="5526088"/>
            <a:ext cx="2305252" cy="5973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Steel</a:t>
            </a:r>
            <a:endParaRPr lang="zh-CN" altLang="en-US" dirty="0"/>
          </a:p>
        </p:txBody>
      </p:sp>
      <p:sp>
        <p:nvSpPr>
          <p:cNvPr id="41" name="圆角矩形 56"/>
          <p:cNvSpPr/>
          <p:nvPr/>
        </p:nvSpPr>
        <p:spPr>
          <a:xfrm>
            <a:off x="7432055" y="61774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Reinforced concrete</a:t>
            </a:r>
            <a:endParaRPr lang="zh-CN" altLang="en-US" dirty="0"/>
          </a:p>
        </p:txBody>
      </p:sp>
      <p:sp>
        <p:nvSpPr>
          <p:cNvPr id="42" name="圆角矩形 57"/>
          <p:cNvSpPr/>
          <p:nvPr/>
        </p:nvSpPr>
        <p:spPr>
          <a:xfrm>
            <a:off x="7451957" y="70156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Prestressed</a:t>
            </a:r>
            <a:r>
              <a:rPr lang="en-US" altLang="zh-CN" dirty="0"/>
              <a:t> concrete</a:t>
            </a:r>
            <a:endParaRPr lang="zh-CN" altLang="en-US" dirty="0"/>
          </a:p>
        </p:txBody>
      </p:sp>
      <p:sp>
        <p:nvSpPr>
          <p:cNvPr id="43" name="矩形 58"/>
          <p:cNvSpPr/>
          <p:nvPr/>
        </p:nvSpPr>
        <p:spPr>
          <a:xfrm>
            <a:off x="10010775" y="5335587"/>
            <a:ext cx="187079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Foundation </a:t>
            </a:r>
            <a:r>
              <a:rPr lang="en-US" altLang="zh-CN" dirty="0" smtClean="0">
                <a:solidFill>
                  <a:schemeClr val="tx1"/>
                </a:solidFill>
              </a:rPr>
              <a:t>design</a:t>
            </a: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p:txBody>
      </p:sp>
      <p:sp>
        <p:nvSpPr>
          <p:cNvPr id="44" name="圆角矩形 59"/>
          <p:cNvSpPr/>
          <p:nvPr/>
        </p:nvSpPr>
        <p:spPr>
          <a:xfrm>
            <a:off x="10067931" y="61983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5" name="圆角矩形 60"/>
          <p:cNvSpPr/>
          <p:nvPr/>
        </p:nvSpPr>
        <p:spPr>
          <a:xfrm>
            <a:off x="10076118" y="66309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6" name="圆角矩形 61"/>
          <p:cNvSpPr/>
          <p:nvPr/>
        </p:nvSpPr>
        <p:spPr>
          <a:xfrm>
            <a:off x="10076118" y="70365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7" name="圆角矩形 62"/>
          <p:cNvSpPr/>
          <p:nvPr/>
        </p:nvSpPr>
        <p:spPr>
          <a:xfrm>
            <a:off x="10082609" y="74691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8" name="左右箭头 66"/>
          <p:cNvSpPr/>
          <p:nvPr/>
        </p:nvSpPr>
        <p:spPr>
          <a:xfrm>
            <a:off x="5478884" y="2744787"/>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左右箭头 66"/>
          <p:cNvSpPr/>
          <p:nvPr/>
        </p:nvSpPr>
        <p:spPr>
          <a:xfrm>
            <a:off x="5500635" y="6661516"/>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左右箭头 66"/>
          <p:cNvSpPr/>
          <p:nvPr/>
        </p:nvSpPr>
        <p:spPr>
          <a:xfrm>
            <a:off x="5421165" y="7633893"/>
            <a:ext cx="156336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右箭头 68"/>
          <p:cNvSpPr/>
          <p:nvPr/>
        </p:nvSpPr>
        <p:spPr>
          <a:xfrm>
            <a:off x="7911997" y="8573670"/>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51"/>
          <p:cNvSpPr txBox="1"/>
          <p:nvPr/>
        </p:nvSpPr>
        <p:spPr>
          <a:xfrm>
            <a:off x="28575" y="300663"/>
            <a:ext cx="923330" cy="3663324"/>
          </a:xfrm>
          <a:prstGeom prst="rect">
            <a:avLst/>
          </a:prstGeom>
          <a:noFill/>
        </p:spPr>
        <p:txBody>
          <a:bodyPr vert="eaVert" wrap="square" rtlCol="0">
            <a:spAutoFit/>
          </a:bodyPr>
          <a:lstStyle/>
          <a:p>
            <a:r>
              <a:rPr lang="en-US" altLang="zh-CN" sz="4800" dirty="0" smtClean="0">
                <a:solidFill>
                  <a:srgbClr val="C00000"/>
                </a:solidFill>
              </a:rPr>
              <a:t>Work Flow</a:t>
            </a:r>
            <a:endParaRPr lang="zh-CN" altLang="en-US" sz="4800" dirty="0">
              <a:solidFill>
                <a:srgbClr val="C00000"/>
              </a:solidFill>
            </a:endParaRPr>
          </a:p>
        </p:txBody>
      </p:sp>
      <p:sp>
        <p:nvSpPr>
          <p:cNvPr id="53" name="下箭头 40"/>
          <p:cNvSpPr/>
          <p:nvPr/>
        </p:nvSpPr>
        <p:spPr>
          <a:xfrm>
            <a:off x="8172454" y="815608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446855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Q &amp; A</a:t>
            </a:r>
            <a:endParaRPr lang="en-US" dirty="0"/>
          </a:p>
        </p:txBody>
      </p:sp>
    </p:spTree>
    <p:extLst>
      <p:ext uri="{BB962C8B-B14F-4D97-AF65-F5344CB8AC3E}">
        <p14:creationId xmlns:p14="http://schemas.microsoft.com/office/powerpoint/2010/main" val="130847060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Agenda</a:t>
            </a:r>
            <a:endParaRPr lang="en-US" dirty="0"/>
          </a:p>
        </p:txBody>
      </p:sp>
      <p:sp>
        <p:nvSpPr>
          <p:cNvPr id="3" name="Content Placeholder 2"/>
          <p:cNvSpPr>
            <a:spLocks noGrp="1"/>
          </p:cNvSpPr>
          <p:nvPr>
            <p:ph idx="1"/>
          </p:nvPr>
        </p:nvSpPr>
        <p:spPr/>
        <p:txBody>
          <a:bodyPr/>
          <a:lstStyle/>
          <a:p>
            <a:r>
              <a:rPr lang="en-US" dirty="0" smtClean="0"/>
              <a:t>Bridge types &amp; scope</a:t>
            </a:r>
          </a:p>
          <a:p>
            <a:r>
              <a:rPr lang="en-US" dirty="0" smtClean="0"/>
              <a:t>How </a:t>
            </a:r>
            <a:r>
              <a:rPr lang="en-US" dirty="0"/>
              <a:t>to design a </a:t>
            </a:r>
            <a:r>
              <a:rPr lang="en-US" dirty="0" smtClean="0"/>
              <a:t>bridge?</a:t>
            </a:r>
          </a:p>
          <a:p>
            <a:r>
              <a:rPr lang="en-US" dirty="0"/>
              <a:t>What can </a:t>
            </a:r>
            <a:r>
              <a:rPr lang="en-US" dirty="0" smtClean="0"/>
              <a:t>Civil3D </a:t>
            </a:r>
            <a:r>
              <a:rPr lang="en-US" dirty="0"/>
              <a:t>do in the bridge designing</a:t>
            </a:r>
            <a:r>
              <a:rPr lang="en-US" dirty="0" smtClean="0"/>
              <a:t>?</a:t>
            </a:r>
          </a:p>
          <a:p>
            <a:pPr lvl="1"/>
            <a:r>
              <a:rPr lang="en-US" dirty="0" smtClean="0"/>
              <a:t>Work Flow of Modeling</a:t>
            </a:r>
          </a:p>
          <a:p>
            <a:pPr lvl="2"/>
            <a:r>
              <a:rPr lang="en-US" b="1" dirty="0"/>
              <a:t>Alignment &amp; Profile</a:t>
            </a:r>
          </a:p>
          <a:p>
            <a:pPr lvl="2"/>
            <a:r>
              <a:rPr lang="en-US" b="1" dirty="0"/>
              <a:t>Assembly (Bridge Section &amp; Road Section)</a:t>
            </a:r>
          </a:p>
          <a:p>
            <a:pPr lvl="2"/>
            <a:r>
              <a:rPr lang="en-US" dirty="0"/>
              <a:t>Corridor</a:t>
            </a:r>
          </a:p>
          <a:p>
            <a:pPr lvl="2"/>
            <a:r>
              <a:rPr lang="en-US" dirty="0"/>
              <a:t>Intersection</a:t>
            </a:r>
          </a:p>
          <a:p>
            <a:pPr lvl="2"/>
            <a:r>
              <a:rPr lang="en-US" dirty="0"/>
              <a:t>Supports</a:t>
            </a:r>
          </a:p>
          <a:p>
            <a:pPr lvl="2"/>
            <a:r>
              <a:rPr lang="en-US" dirty="0" smtClean="0"/>
              <a:t>Foundation</a:t>
            </a:r>
            <a:endParaRPr lang="en-US" dirty="0"/>
          </a:p>
          <a:p>
            <a:pPr lvl="1"/>
            <a:r>
              <a:rPr lang="en-US" dirty="0" smtClean="0"/>
              <a:t>Structure Analysis</a:t>
            </a:r>
          </a:p>
          <a:p>
            <a:pPr lvl="2"/>
            <a:r>
              <a:rPr lang="en-US" dirty="0"/>
              <a:t>RSA, RST &amp; ASD</a:t>
            </a:r>
          </a:p>
          <a:p>
            <a:pPr lvl="2"/>
            <a:r>
              <a:rPr lang="en-US" dirty="0"/>
              <a:t>Others</a:t>
            </a:r>
          </a:p>
          <a:p>
            <a:pPr lvl="1"/>
            <a:r>
              <a:rPr lang="en-US" dirty="0" smtClean="0"/>
              <a:t>Drawings &amp; Reports</a:t>
            </a:r>
          </a:p>
        </p:txBody>
      </p:sp>
    </p:spTree>
    <p:extLst>
      <p:ext uri="{BB962C8B-B14F-4D97-AF65-F5344CB8AC3E}">
        <p14:creationId xmlns:p14="http://schemas.microsoft.com/office/powerpoint/2010/main" val="325426797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Types &amp; Scope</a:t>
            </a:r>
            <a:endParaRPr lang="en-US" dirty="0"/>
          </a:p>
        </p:txBody>
      </p:sp>
      <p:sp>
        <p:nvSpPr>
          <p:cNvPr id="3" name="Content Placeholder 2"/>
          <p:cNvSpPr>
            <a:spLocks noGrp="1"/>
          </p:cNvSpPr>
          <p:nvPr>
            <p:ph idx="1"/>
          </p:nvPr>
        </p:nvSpPr>
        <p:spPr/>
        <p:txBody>
          <a:bodyPr/>
          <a:lstStyle/>
          <a:p>
            <a:r>
              <a:rPr lang="en-US" dirty="0">
                <a:solidFill>
                  <a:schemeClr val="accent1">
                    <a:lumMod val="40000"/>
                    <a:lumOff val="60000"/>
                  </a:schemeClr>
                </a:solidFill>
              </a:rPr>
              <a:t>Arch </a:t>
            </a:r>
            <a:r>
              <a:rPr lang="en-US" dirty="0" smtClean="0">
                <a:solidFill>
                  <a:schemeClr val="accent1">
                    <a:lumMod val="40000"/>
                    <a:lumOff val="60000"/>
                  </a:schemeClr>
                </a:solidFill>
              </a:rPr>
              <a:t>Bridge</a:t>
            </a:r>
          </a:p>
          <a:p>
            <a:r>
              <a:rPr lang="en-US" dirty="0"/>
              <a:t>Suspension </a:t>
            </a:r>
            <a:r>
              <a:rPr lang="en-US" dirty="0" smtClean="0"/>
              <a:t>Bridge</a:t>
            </a:r>
          </a:p>
          <a:p>
            <a:r>
              <a:rPr lang="en-US" dirty="0"/>
              <a:t>Cable-stayed </a:t>
            </a:r>
            <a:r>
              <a:rPr lang="en-US" dirty="0" smtClean="0"/>
              <a:t>Bridge</a:t>
            </a:r>
          </a:p>
          <a:p>
            <a:r>
              <a:rPr lang="en-US" dirty="0"/>
              <a:t>Continuous </a:t>
            </a:r>
            <a:r>
              <a:rPr lang="en-US" dirty="0" smtClean="0"/>
              <a:t>Beam Bridge</a:t>
            </a:r>
            <a:endParaRPr lang="en-US" dirty="0"/>
          </a:p>
        </p:txBody>
      </p:sp>
      <p:pic>
        <p:nvPicPr>
          <p:cNvPr id="3074" name="Picture 2" descr="C:\Users\huangt\Downloads\Bridge\Pictures\赵州桥.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712" y="1524546"/>
            <a:ext cx="6019800" cy="42772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Fredrikstad BridgeacrossGlomma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4344987"/>
            <a:ext cx="7277100" cy="484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22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1+#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additive="base">
                                        <p:cTn id="13" dur="500" fill="hold"/>
                                        <p:tgtEl>
                                          <p:spTgt spid="3076"/>
                                        </p:tgtEl>
                                        <p:attrNameLst>
                                          <p:attrName>ppt_x</p:attrName>
                                        </p:attrNameLst>
                                      </p:cBhvr>
                                      <p:tavLst>
                                        <p:tav tm="0">
                                          <p:val>
                                            <p:strVal val="1+#ppt_w/2"/>
                                          </p:val>
                                        </p:tav>
                                        <p:tav tm="100000">
                                          <p:val>
                                            <p:strVal val="#ppt_x"/>
                                          </p:val>
                                        </p:tav>
                                      </p:tavLst>
                                    </p:anim>
                                    <p:anim calcmode="lin" valueType="num">
                                      <p:cBhvr additive="base">
                                        <p:cTn id="14"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93725" y="364254"/>
            <a:ext cx="11762080" cy="1417320"/>
          </a:xfrm>
        </p:spPr>
        <p:txBody>
          <a:bodyPr/>
          <a:lstStyle/>
          <a:p>
            <a:r>
              <a:rPr lang="en-US" dirty="0" smtClean="0"/>
              <a:t>Bridge Types &amp; Scope</a:t>
            </a:r>
            <a:endParaRPr lang="en-US" dirty="0"/>
          </a:p>
        </p:txBody>
      </p:sp>
      <p:sp>
        <p:nvSpPr>
          <p:cNvPr id="7" name="Content Placeholder 2"/>
          <p:cNvSpPr>
            <a:spLocks noGrp="1"/>
          </p:cNvSpPr>
          <p:nvPr>
            <p:ph idx="1"/>
          </p:nvPr>
        </p:nvSpPr>
        <p:spPr>
          <a:xfrm>
            <a:off x="593725" y="2146491"/>
            <a:ext cx="11762080" cy="6699652"/>
          </a:xfrm>
        </p:spPr>
        <p:txBody>
          <a:bodyPr/>
          <a:lstStyle/>
          <a:p>
            <a:r>
              <a:rPr lang="en-US" dirty="0"/>
              <a:t>Arch </a:t>
            </a:r>
            <a:r>
              <a:rPr lang="en-US" dirty="0" smtClean="0"/>
              <a:t>Bridge</a:t>
            </a:r>
          </a:p>
          <a:p>
            <a:r>
              <a:rPr lang="en-US" dirty="0">
                <a:solidFill>
                  <a:schemeClr val="accent1">
                    <a:lumMod val="40000"/>
                    <a:lumOff val="60000"/>
                  </a:schemeClr>
                </a:solidFill>
              </a:rPr>
              <a:t>Suspension </a:t>
            </a:r>
            <a:r>
              <a:rPr lang="en-US" dirty="0" smtClean="0">
                <a:solidFill>
                  <a:schemeClr val="accent1">
                    <a:lumMod val="40000"/>
                    <a:lumOff val="60000"/>
                  </a:schemeClr>
                </a:solidFill>
              </a:rPr>
              <a:t>Bridge</a:t>
            </a:r>
          </a:p>
          <a:p>
            <a:r>
              <a:rPr lang="en-US" dirty="0"/>
              <a:t>Cable-stayed </a:t>
            </a:r>
            <a:r>
              <a:rPr lang="en-US" dirty="0" smtClean="0"/>
              <a:t>Bridge</a:t>
            </a:r>
          </a:p>
          <a:p>
            <a:r>
              <a:rPr lang="en-US" dirty="0"/>
              <a:t>Continuous </a:t>
            </a:r>
            <a:r>
              <a:rPr lang="en-US" dirty="0" smtClean="0"/>
              <a:t>Beam Bridge</a:t>
            </a:r>
            <a:endParaRPr lang="en-US" dirty="0"/>
          </a:p>
        </p:txBody>
      </p:sp>
      <p:pic>
        <p:nvPicPr>
          <p:cNvPr id="4098" name="Picture 2" descr="汕头海湾大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1068387"/>
            <a:ext cx="6172200" cy="4436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Bosphorus Bridge Nigh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5792787"/>
            <a:ext cx="12149249" cy="309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689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1+#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ppt_x"/>
                                          </p:val>
                                        </p:tav>
                                        <p:tav tm="100000">
                                          <p:val>
                                            <p:strVal val="#ppt_x"/>
                                          </p:val>
                                        </p:tav>
                                      </p:tavLst>
                                    </p:anim>
                                    <p:anim calcmode="lin" valueType="num">
                                      <p:cBhvr additive="base">
                                        <p:cTn id="1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 &amp; Scope</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solidFill>
                  <a:schemeClr val="accent1">
                    <a:lumMod val="40000"/>
                    <a:lumOff val="60000"/>
                  </a:schemeClr>
                </a:solidFill>
              </a:rPr>
              <a:t>Cable-stayed </a:t>
            </a:r>
            <a:r>
              <a:rPr lang="en-US" dirty="0" smtClean="0">
                <a:solidFill>
                  <a:schemeClr val="accent1">
                    <a:lumMod val="40000"/>
                    <a:lumOff val="60000"/>
                  </a:schemeClr>
                </a:solidFill>
              </a:rPr>
              <a:t>Bridge</a:t>
            </a:r>
          </a:p>
          <a:p>
            <a:r>
              <a:rPr lang="en-US" dirty="0"/>
              <a:t>Continuous </a:t>
            </a:r>
            <a:r>
              <a:rPr lang="en-US" dirty="0" smtClean="0"/>
              <a:t>Beam Bridge</a:t>
            </a:r>
            <a:endParaRPr lang="en-US" dirty="0"/>
          </a:p>
        </p:txBody>
      </p:sp>
      <p:pic>
        <p:nvPicPr>
          <p:cNvPr id="6147" name="Picture 3" descr="C:\Users\huangt\Downloads\Bridge\Pictures\上海杨浦大桥,双塔双索面钢筋混凝土和钢叠合梁斜拉桥结构.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775" y="211991"/>
            <a:ext cx="4908659" cy="69130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Rama VIII Bridge at nigh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 y="3794780"/>
            <a:ext cx="76200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68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1+#ppt_w/2"/>
                                          </p:val>
                                        </p:tav>
                                        <p:tav tm="100000">
                                          <p:val>
                                            <p:strVal val="#ppt_x"/>
                                          </p:val>
                                        </p:tav>
                                      </p:tavLst>
                                    </p:anim>
                                    <p:anim calcmode="lin" valueType="num">
                                      <p:cBhvr additive="base">
                                        <p:cTn id="8"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 &amp; Scope</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t>Cable-stayed </a:t>
            </a:r>
            <a:r>
              <a:rPr lang="en-US" dirty="0" smtClean="0"/>
              <a:t>Bridge</a:t>
            </a:r>
          </a:p>
          <a:p>
            <a:r>
              <a:rPr lang="en-US" dirty="0">
                <a:solidFill>
                  <a:schemeClr val="accent1">
                    <a:lumMod val="40000"/>
                    <a:lumOff val="60000"/>
                  </a:schemeClr>
                </a:solidFill>
              </a:rPr>
              <a:t>Continuous </a:t>
            </a:r>
            <a:r>
              <a:rPr lang="en-US" kern="1200" dirty="0" smtClean="0">
                <a:solidFill>
                  <a:schemeClr val="accent1">
                    <a:lumMod val="40000"/>
                    <a:lumOff val="60000"/>
                  </a:schemeClr>
                </a:solidFill>
              </a:rPr>
              <a:t>Truss</a:t>
            </a:r>
            <a:r>
              <a:rPr lang="en-US" kern="1200" dirty="0" smtClean="0">
                <a:solidFill>
                  <a:schemeClr val="tx1"/>
                </a:solidFill>
              </a:rPr>
              <a:t> </a:t>
            </a:r>
            <a:r>
              <a:rPr lang="en-US" dirty="0" smtClean="0">
                <a:solidFill>
                  <a:schemeClr val="accent1">
                    <a:lumMod val="40000"/>
                    <a:lumOff val="60000"/>
                  </a:schemeClr>
                </a:solidFill>
              </a:rPr>
              <a:t>Bridge</a:t>
            </a:r>
            <a:endParaRPr lang="en-US" dirty="0">
              <a:solidFill>
                <a:schemeClr val="accent1">
                  <a:lumMod val="40000"/>
                  <a:lumOff val="60000"/>
                </a:schemeClr>
              </a:solidFill>
            </a:endParaRPr>
          </a:p>
        </p:txBody>
      </p:sp>
      <p:pic>
        <p:nvPicPr>
          <p:cNvPr id="5122" name="Picture 2" descr="http://t1.gstatic.com/images?q=tbn:ANd9GcRumCg8koc93FBv5KqeUxbvI9t_Vz7gcXuND3VphEwU73JPuAXsq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75" y="1041072"/>
            <a:ext cx="510622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uangt\Downloads\Bridge\Pictures\舟山跨海大桥.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320" y="3963271"/>
            <a:ext cx="7057383" cy="49530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uangt\Downloads\Bridge Reference\Pic\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75" y="5082457"/>
            <a:ext cx="5198470" cy="345352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huangt\Downloads\Bridge Reference\Pic\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329" y="4390523"/>
            <a:ext cx="6985000" cy="4508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4375" y="3713301"/>
            <a:ext cx="7848600" cy="707886"/>
          </a:xfrm>
          <a:prstGeom prst="rect">
            <a:avLst/>
          </a:prstGeom>
          <a:noFill/>
          <a:ln>
            <a:noFill/>
          </a:ln>
        </p:spPr>
        <p:txBody>
          <a:bodyPr wrap="square" rtlCol="0">
            <a:spAutoFit/>
          </a:bodyPr>
          <a:lstStyle/>
          <a:p>
            <a:r>
              <a:rPr lang="en-US" sz="4000" dirty="0" smtClean="0">
                <a:solidFill>
                  <a:srgbClr val="FF0000"/>
                </a:solidFill>
              </a:rPr>
              <a:t>                                  ------  Scope</a:t>
            </a:r>
          </a:p>
        </p:txBody>
      </p:sp>
    </p:spTree>
    <p:extLst>
      <p:ext uri="{BB962C8B-B14F-4D97-AF65-F5344CB8AC3E}">
        <p14:creationId xmlns:p14="http://schemas.microsoft.com/office/powerpoint/2010/main" val="160584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1+#ppt_w/2"/>
                                          </p:val>
                                        </p:tav>
                                        <p:tav tm="100000">
                                          <p:val>
                                            <p:strVal val="#ppt_x"/>
                                          </p:val>
                                        </p:tav>
                                      </p:tavLst>
                                    </p:anim>
                                    <p:anim calcmode="lin" valueType="num">
                                      <p:cBhvr additive="base">
                                        <p:cTn id="8" dur="500" fill="hold"/>
                                        <p:tgtEl>
                                          <p:spTgt spid="51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125"/>
                                        </p:tgtEl>
                                        <p:attrNameLst>
                                          <p:attrName>style.visibility</p:attrName>
                                        </p:attrNameLst>
                                      </p:cBhvr>
                                      <p:to>
                                        <p:strVal val="visible"/>
                                      </p:to>
                                    </p:set>
                                    <p:anim calcmode="lin" valueType="num">
                                      <p:cBhvr additive="base">
                                        <p:cTn id="13" dur="500" fill="hold"/>
                                        <p:tgtEl>
                                          <p:spTgt spid="5125"/>
                                        </p:tgtEl>
                                        <p:attrNameLst>
                                          <p:attrName>ppt_x</p:attrName>
                                        </p:attrNameLst>
                                      </p:cBhvr>
                                      <p:tavLst>
                                        <p:tav tm="0">
                                          <p:val>
                                            <p:strVal val="0-#ppt_w/2"/>
                                          </p:val>
                                        </p:tav>
                                        <p:tav tm="100000">
                                          <p:val>
                                            <p:strVal val="#ppt_x"/>
                                          </p:val>
                                        </p:tav>
                                      </p:tavLst>
                                    </p:anim>
                                    <p:anim calcmode="lin" valueType="num">
                                      <p:cBhvr additive="base">
                                        <p:cTn id="14" dur="500" fill="hold"/>
                                        <p:tgtEl>
                                          <p:spTgt spid="51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additive="base">
                                        <p:cTn id="19" dur="500" fill="hold"/>
                                        <p:tgtEl>
                                          <p:spTgt spid="5124"/>
                                        </p:tgtEl>
                                        <p:attrNameLst>
                                          <p:attrName>ppt_x</p:attrName>
                                        </p:attrNameLst>
                                      </p:cBhvr>
                                      <p:tavLst>
                                        <p:tav tm="0">
                                          <p:val>
                                            <p:strVal val="#ppt_x"/>
                                          </p:val>
                                        </p:tav>
                                        <p:tav tm="100000">
                                          <p:val>
                                            <p:strVal val="#ppt_x"/>
                                          </p:val>
                                        </p:tav>
                                      </p:tavLst>
                                    </p:anim>
                                    <p:anim calcmode="lin" valueType="num">
                                      <p:cBhvr additive="base">
                                        <p:cTn id="20"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27"/>
                                        </p:tgtEl>
                                        <p:attrNameLst>
                                          <p:attrName>style.visibility</p:attrName>
                                        </p:attrNameLst>
                                      </p:cBhvr>
                                      <p:to>
                                        <p:strVal val="visible"/>
                                      </p:to>
                                    </p:set>
                                    <p:animEffect transition="in" filter="fade">
                                      <p:cBhvr>
                                        <p:cTn id="25" dur="500"/>
                                        <p:tgtEl>
                                          <p:spTgt spid="512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mph" presetSubtype="0" fill="hold" nodeType="clickEffect">
                                  <p:stCondLst>
                                    <p:cond delay="0"/>
                                  </p:stCondLst>
                                  <p:iterate type="lt">
                                    <p:tmPct val="4000"/>
                                  </p:iterate>
                                  <p:childTnLst>
                                    <p:set>
                                      <p:cBhvr override="childStyle">
                                        <p:cTn id="29" dur="500" fill="hold"/>
                                        <p:tgtEl>
                                          <p:spTgt spid="5">
                                            <p:txEl>
                                              <p:pRg st="3" end="3"/>
                                            </p:txEl>
                                          </p:spTgt>
                                        </p:tgtEl>
                                        <p:attrNameLst>
                                          <p:attrName>style.color</p:attrName>
                                        </p:attrNameLst>
                                      </p:cBhvr>
                                      <p:to>
                                        <p:clrVal>
                                          <a:schemeClr val="accent2"/>
                                        </p:clrVal>
                                      </p:to>
                                    </p:set>
                                    <p:set>
                                      <p:cBhvr>
                                        <p:cTn id="30" dur="500" fill="hold"/>
                                        <p:tgtEl>
                                          <p:spTgt spid="5">
                                            <p:txEl>
                                              <p:pRg st="3" end="3"/>
                                            </p:txEl>
                                          </p:spTgt>
                                        </p:tgtEl>
                                        <p:attrNameLst>
                                          <p:attrName>fillcolor</p:attrName>
                                        </p:attrNameLst>
                                      </p:cBhvr>
                                      <p:to>
                                        <p:clrVal>
                                          <a:schemeClr val="accent2"/>
                                        </p:clrVal>
                                      </p:to>
                                    </p:set>
                                    <p:set>
                                      <p:cBhvr>
                                        <p:cTn id="31" dur="500" fill="hold"/>
                                        <p:tgtEl>
                                          <p:spTgt spid="5">
                                            <p:txEl>
                                              <p:pRg st="3" end="3"/>
                                            </p:txEl>
                                          </p:spTgt>
                                        </p:tgtEl>
                                        <p:attrNameLst>
                                          <p:attrName>fill.type</p:attrName>
                                        </p:attrNameLst>
                                      </p:cBhvr>
                                      <p:to>
                                        <p:strVal val="solid"/>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design a bridge? </a:t>
            </a:r>
          </a:p>
        </p:txBody>
      </p:sp>
      <p:sp>
        <p:nvSpPr>
          <p:cNvPr id="3" name="Content Placeholder 2"/>
          <p:cNvSpPr>
            <a:spLocks noGrp="1"/>
          </p:cNvSpPr>
          <p:nvPr>
            <p:ph idx="1"/>
          </p:nvPr>
        </p:nvSpPr>
        <p:spPr/>
        <p:txBody>
          <a:bodyPr/>
          <a:lstStyle/>
          <a:p>
            <a:r>
              <a:rPr lang="en-US" dirty="0"/>
              <a:t>Conceptual </a:t>
            </a:r>
            <a:r>
              <a:rPr lang="en-US" dirty="0" smtClean="0"/>
              <a:t>design</a:t>
            </a:r>
          </a:p>
          <a:p>
            <a:pPr lvl="1"/>
            <a:r>
              <a:rPr lang="en-US" dirty="0"/>
              <a:t>Both model type and structure type of bridge will be selected and coarse bridge model will be designed for prototype.</a:t>
            </a:r>
          </a:p>
          <a:p>
            <a:r>
              <a:rPr lang="en-US" dirty="0"/>
              <a:t>Modeling and structure analysis, </a:t>
            </a:r>
            <a:r>
              <a:rPr lang="en-US" dirty="0" smtClean="0"/>
              <a:t>redesign</a:t>
            </a:r>
          </a:p>
          <a:p>
            <a:pPr lvl="1"/>
            <a:r>
              <a:rPr lang="en-US" dirty="0"/>
              <a:t>Including load-bearing, material, aseismic and anti-wind analysis, etc. Based on these analysis results, designers will refine the model and get accurate design ready for construction. The final design comes out with several iterations.</a:t>
            </a:r>
          </a:p>
          <a:p>
            <a:r>
              <a:rPr lang="en-US" dirty="0"/>
              <a:t>Construction &amp; project </a:t>
            </a:r>
            <a:r>
              <a:rPr lang="en-US" dirty="0" smtClean="0"/>
              <a:t>reports</a:t>
            </a:r>
          </a:p>
          <a:p>
            <a:pPr lvl="1"/>
            <a:r>
              <a:rPr lang="en-US" dirty="0"/>
              <a:t>Calculating </a:t>
            </a:r>
            <a:r>
              <a:rPr lang="en-US" dirty="0" err="1"/>
              <a:t>prestressed</a:t>
            </a:r>
            <a:r>
              <a:rPr lang="en-US" dirty="0"/>
              <a:t> reinforced and reinforced of every structures. Make the construction process management plan. Submit the drawings and the project </a:t>
            </a:r>
            <a:r>
              <a:rPr lang="en-US" dirty="0" smtClean="0"/>
              <a:t>reports.</a:t>
            </a:r>
            <a:endParaRPr lang="en-US" dirty="0"/>
          </a:p>
        </p:txBody>
      </p:sp>
      <p:sp>
        <p:nvSpPr>
          <p:cNvPr id="4" name="Rectangle 2"/>
          <p:cNvSpPr>
            <a:spLocks noChangeArrowheads="1"/>
          </p:cNvSpPr>
          <p:nvPr/>
        </p:nvSpPr>
        <p:spPr bwMode="auto">
          <a:xfrm>
            <a:off x="0" y="0"/>
            <a:ext cx="13011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809882031"/>
              </p:ext>
            </p:extLst>
          </p:nvPr>
        </p:nvGraphicFramePr>
        <p:xfrm>
          <a:off x="3990975" y="1296987"/>
          <a:ext cx="8362950" cy="7589285"/>
        </p:xfrm>
        <a:graphic>
          <a:graphicData uri="http://schemas.openxmlformats.org/presentationml/2006/ole">
            <mc:AlternateContent xmlns:mc="http://schemas.openxmlformats.org/markup-compatibility/2006">
              <mc:Choice xmlns:v="urn:schemas-microsoft-com:vml" Requires="v">
                <p:oleObj spid="_x0000_s2081" r:id="rId4" imgW="4320895" imgH="3920947" progId="Visio.Drawing.11">
                  <p:embed/>
                </p:oleObj>
              </mc:Choice>
              <mc:Fallback>
                <p:oleObj r:id="rId4" imgW="4320895" imgH="3920947"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975" y="1296987"/>
                        <a:ext cx="8362950" cy="7589285"/>
                      </a:xfrm>
                      <a:prstGeom prst="rect">
                        <a:avLst/>
                      </a:prstGeom>
                      <a:noFill/>
                      <a:extLst/>
                    </p:spPr>
                  </p:pic>
                </p:oleObj>
              </mc:Fallback>
            </mc:AlternateContent>
          </a:graphicData>
        </a:graphic>
      </p:graphicFrame>
    </p:spTree>
    <p:extLst>
      <p:ext uri="{BB962C8B-B14F-4D97-AF65-F5344CB8AC3E}">
        <p14:creationId xmlns:p14="http://schemas.microsoft.com/office/powerpoint/2010/main" val="1011665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4"/>
          <p:cNvSpPr/>
          <p:nvPr/>
        </p:nvSpPr>
        <p:spPr>
          <a:xfrm>
            <a:off x="1047800" y="44623"/>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3200" b="1" dirty="0" smtClean="0">
                <a:solidFill>
                  <a:srgbClr val="FF0000"/>
                </a:solidFill>
              </a:rPr>
              <a:t>Civil3D</a:t>
            </a:r>
          </a:p>
          <a:p>
            <a:r>
              <a:rPr lang="en-US" altLang="zh-CN" sz="2400" b="1" dirty="0" smtClean="0">
                <a:solidFill>
                  <a:srgbClr val="C00000"/>
                </a:solidFill>
              </a:rPr>
              <a:t>Modeling</a:t>
            </a: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zh-CN" altLang="en-US" sz="2400" b="1" dirty="0">
              <a:solidFill>
                <a:srgbClr val="C00000"/>
              </a:solidFill>
            </a:endParaRPr>
          </a:p>
        </p:txBody>
      </p:sp>
      <p:sp>
        <p:nvSpPr>
          <p:cNvPr id="112" name="圆角矩形 6"/>
          <p:cNvSpPr/>
          <p:nvPr/>
        </p:nvSpPr>
        <p:spPr>
          <a:xfrm>
            <a:off x="3491856" y="117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sp>
        <p:nvSpPr>
          <p:cNvPr id="113" name="圆角矩形 8"/>
          <p:cNvSpPr/>
          <p:nvPr/>
        </p:nvSpPr>
        <p:spPr>
          <a:xfrm>
            <a:off x="3491856" y="11081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
        <p:nvSpPr>
          <p:cNvPr id="114" name="圆角矩形 10"/>
          <p:cNvSpPr/>
          <p:nvPr/>
        </p:nvSpPr>
        <p:spPr>
          <a:xfrm>
            <a:off x="3491856" y="2068624"/>
            <a:ext cx="1952606" cy="2123963"/>
          </a:xfrm>
          <a:prstGeom prst="roundRect">
            <a:avLst>
              <a:gd name="adj" fmla="val 624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Assembly</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smtClean="0">
              <a:solidFill>
                <a:schemeClr val="tx1"/>
              </a:solidFill>
            </a:endParaRPr>
          </a:p>
        </p:txBody>
      </p:sp>
      <p:sp>
        <p:nvSpPr>
          <p:cNvPr id="115" name="圆角矩形 12"/>
          <p:cNvSpPr/>
          <p:nvPr/>
        </p:nvSpPr>
        <p:spPr>
          <a:xfrm>
            <a:off x="3491856" y="2538116"/>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116" name="圆角矩形 17"/>
          <p:cNvSpPr/>
          <p:nvPr/>
        </p:nvSpPr>
        <p:spPr>
          <a:xfrm>
            <a:off x="3491856" y="3376316"/>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sp>
        <p:nvSpPr>
          <p:cNvPr id="117" name="圆角矩形 18"/>
          <p:cNvSpPr/>
          <p:nvPr/>
        </p:nvSpPr>
        <p:spPr>
          <a:xfrm>
            <a:off x="3491856" y="45735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18" name="圆角矩形 20"/>
          <p:cNvSpPr/>
          <p:nvPr/>
        </p:nvSpPr>
        <p:spPr>
          <a:xfrm>
            <a:off x="3491856" y="5564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
        <p:nvSpPr>
          <p:cNvPr id="119" name="圆角矩形 23"/>
          <p:cNvSpPr/>
          <p:nvPr/>
        </p:nvSpPr>
        <p:spPr>
          <a:xfrm>
            <a:off x="3491856" y="65547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120" name="圆角矩形 24"/>
          <p:cNvSpPr/>
          <p:nvPr/>
        </p:nvSpPr>
        <p:spPr>
          <a:xfrm>
            <a:off x="3457575" y="75453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121" name="下箭头 34"/>
          <p:cNvSpPr/>
          <p:nvPr/>
        </p:nvSpPr>
        <p:spPr>
          <a:xfrm>
            <a:off x="3995911" y="70107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下箭头 35"/>
          <p:cNvSpPr/>
          <p:nvPr/>
        </p:nvSpPr>
        <p:spPr>
          <a:xfrm>
            <a:off x="3995911" y="1679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下箭头 36"/>
          <p:cNvSpPr/>
          <p:nvPr/>
        </p:nvSpPr>
        <p:spPr>
          <a:xfrm>
            <a:off x="3995911" y="41936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37"/>
          <p:cNvSpPr/>
          <p:nvPr/>
        </p:nvSpPr>
        <p:spPr>
          <a:xfrm>
            <a:off x="3990975" y="51842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下箭头 38"/>
          <p:cNvSpPr/>
          <p:nvPr/>
        </p:nvSpPr>
        <p:spPr>
          <a:xfrm>
            <a:off x="3995911" y="61737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下箭头 39"/>
          <p:cNvSpPr/>
          <p:nvPr/>
        </p:nvSpPr>
        <p:spPr>
          <a:xfrm>
            <a:off x="3995911" y="7164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下箭头 40"/>
          <p:cNvSpPr/>
          <p:nvPr/>
        </p:nvSpPr>
        <p:spPr>
          <a:xfrm>
            <a:off x="4008306" y="81560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右箭头 68"/>
          <p:cNvSpPr/>
          <p:nvPr/>
        </p:nvSpPr>
        <p:spPr>
          <a:xfrm>
            <a:off x="4164606" y="8562709"/>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Elbow Connector 130"/>
          <p:cNvCxnSpPr>
            <a:stCxn id="120" idx="1"/>
            <a:endCxn id="119" idx="1"/>
          </p:cNvCxnSpPr>
          <p:nvPr/>
        </p:nvCxnSpPr>
        <p:spPr>
          <a:xfrm rot="10800000" flipH="1">
            <a:off x="3457574" y="6839710"/>
            <a:ext cx="34281" cy="990600"/>
          </a:xfrm>
          <a:prstGeom prst="bentConnector3">
            <a:avLst>
              <a:gd name="adj1" fmla="val -146307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3" name="Rounded Rectangle 132"/>
          <p:cNvSpPr/>
          <p:nvPr/>
        </p:nvSpPr>
        <p:spPr>
          <a:xfrm>
            <a:off x="2390775" y="2269916"/>
            <a:ext cx="1040216" cy="474871"/>
          </a:xfrm>
          <a:prstGeom prst="roundRect">
            <a:avLst>
              <a:gd name="adj" fmla="val 0"/>
            </a:avLst>
          </a:prstGeom>
          <a:solidFill>
            <a:schemeClr val="accent6">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rPr>
              <a:t>SAC</a:t>
            </a:r>
            <a:endParaRPr lang="en-US" dirty="0">
              <a:solidFill>
                <a:schemeClr val="bg2"/>
              </a:solidFill>
            </a:endParaRPr>
          </a:p>
        </p:txBody>
      </p:sp>
      <p:cxnSp>
        <p:nvCxnSpPr>
          <p:cNvPr id="142" name="Elbow Connector 141"/>
          <p:cNvCxnSpPr>
            <a:stCxn id="120" idx="1"/>
            <a:endCxn id="115" idx="1"/>
          </p:cNvCxnSpPr>
          <p:nvPr/>
        </p:nvCxnSpPr>
        <p:spPr>
          <a:xfrm rot="10800000" flipH="1">
            <a:off x="3457574" y="2941758"/>
            <a:ext cx="34281" cy="4888553"/>
          </a:xfrm>
          <a:prstGeom prst="bentConnector3">
            <a:avLst>
              <a:gd name="adj1" fmla="val -4687795"/>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119" idx="1"/>
            <a:endCxn id="115" idx="1"/>
          </p:cNvCxnSpPr>
          <p:nvPr/>
        </p:nvCxnSpPr>
        <p:spPr>
          <a:xfrm rot="10800000">
            <a:off x="3491856" y="2941758"/>
            <a:ext cx="12700" cy="3897953"/>
          </a:xfrm>
          <a:prstGeom prst="bentConnector3">
            <a:avLst>
              <a:gd name="adj1" fmla="val 10074630"/>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18" idx="1"/>
            <a:endCxn id="115" idx="1"/>
          </p:cNvCxnSpPr>
          <p:nvPr/>
        </p:nvCxnSpPr>
        <p:spPr>
          <a:xfrm rot="10800000">
            <a:off x="3491856" y="2941758"/>
            <a:ext cx="12700" cy="2907353"/>
          </a:xfrm>
          <a:prstGeom prst="bentConnector3">
            <a:avLst>
              <a:gd name="adj1" fmla="val 7173134"/>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31"/>
          <p:cNvSpPr/>
          <p:nvPr/>
        </p:nvSpPr>
        <p:spPr>
          <a:xfrm>
            <a:off x="9096375" y="8458604"/>
            <a:ext cx="358539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rPr>
              <a:t>Drawings &amp; Reports</a:t>
            </a:r>
            <a:endParaRPr lang="zh-CN" altLang="en-US" dirty="0" smtClean="0">
              <a:solidFill>
                <a:srgbClr val="FFFF00"/>
              </a:solidFill>
            </a:endParaRPr>
          </a:p>
        </p:txBody>
      </p:sp>
      <p:sp>
        <p:nvSpPr>
          <p:cNvPr id="156" name="右箭头 33"/>
          <p:cNvSpPr/>
          <p:nvPr/>
        </p:nvSpPr>
        <p:spPr>
          <a:xfrm>
            <a:off x="6048375" y="8584632"/>
            <a:ext cx="787664" cy="332355"/>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圆角矩形 4"/>
          <p:cNvSpPr/>
          <p:nvPr/>
        </p:nvSpPr>
        <p:spPr>
          <a:xfrm>
            <a:off x="6962775" y="61205"/>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solidFill>
                  <a:srgbClr val="C00000"/>
                </a:solidFill>
              </a:rPr>
              <a:t>Structure</a:t>
            </a:r>
          </a:p>
          <a:p>
            <a:pPr algn="r"/>
            <a:r>
              <a:rPr lang="en-US" altLang="zh-CN" sz="2400" b="1" dirty="0" smtClean="0">
                <a:solidFill>
                  <a:srgbClr val="C00000"/>
                </a:solidFill>
              </a:rPr>
              <a:t>Analysis</a:t>
            </a:r>
          </a:p>
          <a:p>
            <a:pPr algn="r"/>
            <a:r>
              <a:rPr lang="en-US" altLang="zh-CN" sz="2400" b="1" dirty="0" smtClean="0">
                <a:solidFill>
                  <a:srgbClr val="C00000"/>
                </a:solidFill>
              </a:rPr>
              <a:t>(RSA)</a:t>
            </a:r>
            <a:endParaRPr lang="en-US" altLang="zh-CN" sz="2400" b="1" dirty="0">
              <a:solidFill>
                <a:srgbClr val="C00000"/>
              </a:solidFill>
            </a:endParaRPr>
          </a:p>
          <a:p>
            <a:pPr algn="r"/>
            <a:r>
              <a:rPr lang="en-US" altLang="zh-CN" sz="2400" b="1" dirty="0" smtClean="0">
                <a:solidFill>
                  <a:srgbClr val="C00000"/>
                </a:solidFill>
              </a:rPr>
              <a:t>(RST)</a:t>
            </a:r>
          </a:p>
          <a:p>
            <a:pPr algn="r"/>
            <a:r>
              <a:rPr lang="en-US" altLang="zh-CN" sz="2400" b="1" dirty="0" smtClean="0">
                <a:solidFill>
                  <a:srgbClr val="C00000"/>
                </a:solidFill>
              </a:rPr>
              <a:t>(ASD)</a:t>
            </a: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zh-CN" altLang="en-US" sz="2400" b="1" dirty="0">
              <a:solidFill>
                <a:srgbClr val="C00000"/>
              </a:solidFill>
            </a:endParaRPr>
          </a:p>
        </p:txBody>
      </p:sp>
      <p:sp>
        <p:nvSpPr>
          <p:cNvPr id="198" name="矩形 2"/>
          <p:cNvSpPr/>
          <p:nvPr/>
        </p:nvSpPr>
        <p:spPr>
          <a:xfrm>
            <a:off x="7419431" y="446404"/>
            <a:ext cx="4191544" cy="153638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t>
            </a:r>
            <a:r>
              <a:rPr lang="en-US" altLang="zh-CN" dirty="0" smtClean="0">
                <a:solidFill>
                  <a:schemeClr val="tx1"/>
                </a:solidFill>
              </a:rPr>
              <a:t>conditions</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199" name="矩形 28"/>
          <p:cNvSpPr/>
          <p:nvPr/>
        </p:nvSpPr>
        <p:spPr>
          <a:xfrm>
            <a:off x="7491439"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Gravity load</a:t>
            </a:r>
            <a:endParaRPr lang="zh-CN" altLang="en-US" dirty="0"/>
          </a:p>
        </p:txBody>
      </p:sp>
      <p:sp>
        <p:nvSpPr>
          <p:cNvPr id="200" name="矩形 30"/>
          <p:cNvSpPr/>
          <p:nvPr/>
        </p:nvSpPr>
        <p:spPr>
          <a:xfrm>
            <a:off x="9553575" y="9535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Wind load</a:t>
            </a:r>
            <a:endParaRPr lang="zh-CN" altLang="en-US" dirty="0"/>
          </a:p>
        </p:txBody>
      </p:sp>
      <p:sp>
        <p:nvSpPr>
          <p:cNvPr id="201" name="矩形 41"/>
          <p:cNvSpPr/>
          <p:nvPr/>
        </p:nvSpPr>
        <p:spPr>
          <a:xfrm>
            <a:off x="7491439"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Shock</a:t>
            </a:r>
            <a:endParaRPr lang="zh-CN" altLang="en-US" dirty="0"/>
          </a:p>
        </p:txBody>
      </p:sp>
      <p:sp>
        <p:nvSpPr>
          <p:cNvPr id="202" name="矩形 42"/>
          <p:cNvSpPr/>
          <p:nvPr/>
        </p:nvSpPr>
        <p:spPr>
          <a:xfrm>
            <a:off x="9553575" y="14575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Brake load</a:t>
            </a:r>
            <a:endParaRPr lang="zh-CN" altLang="en-US" dirty="0"/>
          </a:p>
        </p:txBody>
      </p:sp>
      <p:sp>
        <p:nvSpPr>
          <p:cNvPr id="203" name="矩形 50"/>
          <p:cNvSpPr/>
          <p:nvPr/>
        </p:nvSpPr>
        <p:spPr>
          <a:xfrm>
            <a:off x="7246049" y="2211387"/>
            <a:ext cx="261178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Mechanics</a:t>
            </a:r>
          </a:p>
          <a:p>
            <a:pPr algn="ctr"/>
            <a:endParaRPr lang="en-US" altLang="zh-CN" dirty="0">
              <a:solidFill>
                <a:schemeClr val="tx1"/>
              </a:solidFill>
            </a:endParaRPr>
          </a:p>
          <a:p>
            <a:pPr algn="ctr"/>
            <a:endParaRPr lang="en-US" altLang="zh-CN" dirty="0"/>
          </a:p>
          <a:p>
            <a:pPr algn="ctr"/>
            <a:endParaRPr lang="en-US" altLang="zh-CN" dirty="0"/>
          </a:p>
          <a:p>
            <a:pPr algn="ctr"/>
            <a:endParaRPr lang="en-US" altLang="zh-CN" dirty="0"/>
          </a:p>
          <a:p>
            <a:pPr algn="ctr"/>
            <a:endParaRPr lang="en-US" altLang="zh-CN" dirty="0" smtClean="0"/>
          </a:p>
        </p:txBody>
      </p:sp>
      <p:sp>
        <p:nvSpPr>
          <p:cNvPr id="204" name="圆角矩形 51"/>
          <p:cNvSpPr/>
          <p:nvPr/>
        </p:nvSpPr>
        <p:spPr>
          <a:xfrm>
            <a:off x="7340459" y="2810742"/>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Compressive</a:t>
            </a:r>
            <a:endParaRPr lang="zh-CN" altLang="en-US" dirty="0"/>
          </a:p>
        </p:txBody>
      </p:sp>
      <p:sp>
        <p:nvSpPr>
          <p:cNvPr id="205" name="圆角矩形 52"/>
          <p:cNvSpPr/>
          <p:nvPr/>
        </p:nvSpPr>
        <p:spPr>
          <a:xfrm>
            <a:off x="7355311" y="34191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Bending</a:t>
            </a:r>
            <a:endParaRPr lang="zh-CN" altLang="en-US" dirty="0"/>
          </a:p>
        </p:txBody>
      </p:sp>
      <p:sp>
        <p:nvSpPr>
          <p:cNvPr id="206" name="圆角矩形 53"/>
          <p:cNvSpPr/>
          <p:nvPr/>
        </p:nvSpPr>
        <p:spPr>
          <a:xfrm>
            <a:off x="7375213" y="40287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Shearing</a:t>
            </a:r>
            <a:endParaRPr lang="zh-CN" altLang="en-US" dirty="0"/>
          </a:p>
        </p:txBody>
      </p:sp>
      <p:sp>
        <p:nvSpPr>
          <p:cNvPr id="207" name="矩形 54"/>
          <p:cNvSpPr/>
          <p:nvPr/>
        </p:nvSpPr>
        <p:spPr>
          <a:xfrm>
            <a:off x="7322793" y="4852634"/>
            <a:ext cx="2611782" cy="299755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Material</a:t>
            </a:r>
            <a:endParaRPr lang="en-US" altLang="zh-CN" dirty="0" smtClean="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208" name="圆角矩形 55"/>
          <p:cNvSpPr/>
          <p:nvPr/>
        </p:nvSpPr>
        <p:spPr>
          <a:xfrm>
            <a:off x="7417203" y="5526088"/>
            <a:ext cx="2305252" cy="5973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Steel</a:t>
            </a:r>
            <a:endParaRPr lang="zh-CN" altLang="en-US" dirty="0"/>
          </a:p>
        </p:txBody>
      </p:sp>
      <p:sp>
        <p:nvSpPr>
          <p:cNvPr id="209" name="圆角矩形 56"/>
          <p:cNvSpPr/>
          <p:nvPr/>
        </p:nvSpPr>
        <p:spPr>
          <a:xfrm>
            <a:off x="7432055" y="61774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Reinforced concrete</a:t>
            </a:r>
            <a:endParaRPr lang="zh-CN" altLang="en-US" dirty="0"/>
          </a:p>
        </p:txBody>
      </p:sp>
      <p:sp>
        <p:nvSpPr>
          <p:cNvPr id="210" name="圆角矩形 57"/>
          <p:cNvSpPr/>
          <p:nvPr/>
        </p:nvSpPr>
        <p:spPr>
          <a:xfrm>
            <a:off x="7451957" y="70156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Prestressed</a:t>
            </a:r>
            <a:r>
              <a:rPr lang="en-US" altLang="zh-CN" dirty="0"/>
              <a:t> concrete</a:t>
            </a:r>
            <a:endParaRPr lang="zh-CN" altLang="en-US" dirty="0"/>
          </a:p>
        </p:txBody>
      </p:sp>
      <p:sp>
        <p:nvSpPr>
          <p:cNvPr id="211" name="矩形 58"/>
          <p:cNvSpPr/>
          <p:nvPr/>
        </p:nvSpPr>
        <p:spPr>
          <a:xfrm>
            <a:off x="10010775" y="5335587"/>
            <a:ext cx="187079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Foundation </a:t>
            </a:r>
            <a:r>
              <a:rPr lang="en-US" altLang="zh-CN" dirty="0" smtClean="0">
                <a:solidFill>
                  <a:schemeClr val="tx1"/>
                </a:solidFill>
              </a:rPr>
              <a:t>design</a:t>
            </a: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p:txBody>
      </p:sp>
      <p:sp>
        <p:nvSpPr>
          <p:cNvPr id="212" name="圆角矩形 59"/>
          <p:cNvSpPr/>
          <p:nvPr/>
        </p:nvSpPr>
        <p:spPr>
          <a:xfrm>
            <a:off x="10067931" y="61983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3" name="圆角矩形 60"/>
          <p:cNvSpPr/>
          <p:nvPr/>
        </p:nvSpPr>
        <p:spPr>
          <a:xfrm>
            <a:off x="10076118" y="66309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4" name="圆角矩形 61"/>
          <p:cNvSpPr/>
          <p:nvPr/>
        </p:nvSpPr>
        <p:spPr>
          <a:xfrm>
            <a:off x="10076118" y="70365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5" name="圆角矩形 62"/>
          <p:cNvSpPr/>
          <p:nvPr/>
        </p:nvSpPr>
        <p:spPr>
          <a:xfrm>
            <a:off x="10082609" y="74691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8" name="左右箭头 66"/>
          <p:cNvSpPr/>
          <p:nvPr/>
        </p:nvSpPr>
        <p:spPr>
          <a:xfrm>
            <a:off x="5478884" y="2744787"/>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左右箭头 66"/>
          <p:cNvSpPr/>
          <p:nvPr/>
        </p:nvSpPr>
        <p:spPr>
          <a:xfrm>
            <a:off x="5500635" y="6661516"/>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左右箭头 66"/>
          <p:cNvSpPr/>
          <p:nvPr/>
        </p:nvSpPr>
        <p:spPr>
          <a:xfrm>
            <a:off x="5421165" y="7633893"/>
            <a:ext cx="156336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右箭头 68"/>
          <p:cNvSpPr/>
          <p:nvPr/>
        </p:nvSpPr>
        <p:spPr>
          <a:xfrm>
            <a:off x="7911997" y="8573670"/>
            <a:ext cx="740769" cy="354278"/>
          </a:xfrm>
          <a:prstGeom prs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TextBox 227"/>
          <p:cNvSpPr txBox="1"/>
          <p:nvPr/>
        </p:nvSpPr>
        <p:spPr>
          <a:xfrm>
            <a:off x="28575" y="300663"/>
            <a:ext cx="923330" cy="3663324"/>
          </a:xfrm>
          <a:prstGeom prst="rect">
            <a:avLst/>
          </a:prstGeom>
          <a:noFill/>
        </p:spPr>
        <p:txBody>
          <a:bodyPr vert="eaVert" wrap="square" rtlCol="0">
            <a:spAutoFit/>
          </a:bodyPr>
          <a:lstStyle/>
          <a:p>
            <a:r>
              <a:rPr lang="en-US" altLang="zh-CN" sz="4800" dirty="0" smtClean="0">
                <a:solidFill>
                  <a:srgbClr val="C00000"/>
                </a:solidFill>
              </a:rPr>
              <a:t>Work Flow</a:t>
            </a:r>
            <a:endParaRPr lang="zh-CN" altLang="en-US" sz="4800" dirty="0">
              <a:solidFill>
                <a:srgbClr val="C00000"/>
              </a:solidFill>
            </a:endParaRPr>
          </a:p>
        </p:txBody>
      </p:sp>
      <p:sp>
        <p:nvSpPr>
          <p:cNvPr id="52" name="下箭头 40"/>
          <p:cNvSpPr/>
          <p:nvPr/>
        </p:nvSpPr>
        <p:spPr>
          <a:xfrm>
            <a:off x="8172454" y="815608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572479"/>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DSK_Blac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Functional_x0020_Area xmlns="ee014d33-f205-4a05-bc9b-54428b70ff87">3</Functional_x0020_Area>
    <Subfeature xmlns="ee014d33-f205-4a05-bc9b-54428b70ff87">1</Subfeature>
    <Doc_x0020_Status xmlns="ee014d33-f205-4a05-bc9b-54428b70ff87">Final</Doc_x0020_Status>
    <Feature xmlns="ee014d33-f205-4a05-bc9b-54428b70ff87">21</Feature>
    <Project xmlns="ee014d33-f205-4a05-bc9b-54428b70ff87">8</Project>
    <Doc_x0020_Type xmlns="ee014d33-f205-4a05-bc9b-54428b70ff87">17</Doc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A99429DCF3D040AD18CBF19F0FB0E3" ma:contentTypeVersion="11" ma:contentTypeDescription="Create a new document." ma:contentTypeScope="" ma:versionID="f27c50add4ccf62f87061816e27a5dce">
  <xsd:schema xmlns:xsd="http://www.w3.org/2001/XMLSchema" xmlns:p="http://schemas.microsoft.com/office/2006/metadata/properties" xmlns:ns2="ee014d33-f205-4a05-bc9b-54428b70ff87" targetNamespace="http://schemas.microsoft.com/office/2006/metadata/properties" ma:root="true" ma:fieldsID="29f84b02b4e19e4da3ecd85774bade0d" ns2:_="">
    <xsd:import namespace="ee014d33-f205-4a05-bc9b-54428b70ff87"/>
    <xsd:element name="properties">
      <xsd:complexType>
        <xsd:sequence>
          <xsd:element name="documentManagement">
            <xsd:complexType>
              <xsd:all>
                <xsd:element ref="ns2:Project"/>
                <xsd:element ref="ns2:Feature"/>
                <xsd:element ref="ns2:Subfeature"/>
                <xsd:element ref="ns2:Doc_x0020_Type"/>
                <xsd:element ref="ns2:Doc_x0020_Status"/>
                <xsd:element ref="ns2:Functional_x0020_Area"/>
              </xsd:all>
            </xsd:complexType>
          </xsd:element>
        </xsd:sequence>
      </xsd:complexType>
    </xsd:element>
  </xsd:schema>
  <xsd:schema xmlns:xsd="http://www.w3.org/2001/XMLSchema" xmlns:dms="http://schemas.microsoft.com/office/2006/documentManagement/types" targetNamespace="ee014d33-f205-4a05-bc9b-54428b70ff87" elementFormDefault="qualified">
    <xsd:import namespace="http://schemas.microsoft.com/office/2006/documentManagement/types"/>
    <xsd:element name="Project" ma:index="2" ma:displayName="Project" ma:list="{9283f676-4f4a-42f6-a9bb-fd582b939ffd}" ma:internalName="Project" ma:showField="Title">
      <xsd:simpleType>
        <xsd:restriction base="dms:Lookup"/>
      </xsd:simpleType>
    </xsd:element>
    <xsd:element name="Feature" ma:index="3" ma:displayName="Feature" ma:list="{563b52c0-0661-4a31-a732-a3602178af21}" ma:internalName="Feature" ma:showField="Title">
      <xsd:simpleType>
        <xsd:restriction base="dms:Lookup"/>
      </xsd:simpleType>
    </xsd:element>
    <xsd:element name="Subfeature" ma:index="4" ma:displayName="Subfeature" ma:list="{75e66cb2-7221-4705-8eeb-4e22a1ae8138}" ma:internalName="Subfeature" ma:readOnly="false" ma:showField="Title">
      <xsd:simpleType>
        <xsd:restriction base="dms:Lookup"/>
      </xsd:simpleType>
    </xsd:element>
    <xsd:element name="Doc_x0020_Type" ma:index="5" ma:displayName="Doc Type" ma:list="{1cd72599-78c3-4a92-b864-81b1d3235a60}" ma:internalName="Doc_x0020_Type" ma:readOnly="false" ma:showField="Title">
      <xsd:simpleType>
        <xsd:restriction base="dms:Lookup"/>
      </xsd:simpleType>
    </xsd:element>
    <xsd:element name="Doc_x0020_Status" ma:index="6" ma:displayName="Doc Status" ma:default="Draft" ma:format="Dropdown" ma:internalName="Doc_x0020_Status">
      <xsd:simpleType>
        <xsd:restriction base="dms:Choice">
          <xsd:enumeration value="Draft"/>
          <xsd:enumeration value="Final"/>
          <xsd:enumeration value="Scoped"/>
          <xsd:enumeration value="N/A"/>
        </xsd:restriction>
      </xsd:simpleType>
    </xsd:element>
    <xsd:element name="Functional_x0020_Area" ma:index="13" ma:displayName="Functional Area" ma:list="{e605475f-2a1e-45d4-8957-f8ee63c6fc39}" ma:internalName="Functional_x0020_Area"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42C6963-0519-424B-98C3-89F870EB2222}">
  <ds:schemaRefs>
    <ds:schemaRef ds:uri="http://schemas.microsoft.com/sharepoint/v3/contenttype/forms"/>
  </ds:schemaRefs>
</ds:datastoreItem>
</file>

<file path=customXml/itemProps2.xml><?xml version="1.0" encoding="utf-8"?>
<ds:datastoreItem xmlns:ds="http://schemas.openxmlformats.org/officeDocument/2006/customXml" ds:itemID="{34C755C8-7118-41D3-B9EA-482D608FFBB1}">
  <ds:schemaRefs>
    <ds:schemaRef ds:uri="http://www.w3.org/XML/1998/namespace"/>
    <ds:schemaRef ds:uri="http://schemas.microsoft.com/office/2006/metadata/properties"/>
    <ds:schemaRef ds:uri="http://schemas.openxmlformats.org/package/2006/metadata/core-properties"/>
    <ds:schemaRef ds:uri="http://purl.org/dc/elements/1.1/"/>
    <ds:schemaRef ds:uri="http://purl.org/dc/terms/"/>
    <ds:schemaRef ds:uri="http://schemas.microsoft.com/office/2006/documentManagement/types"/>
    <ds:schemaRef ds:uri="ee014d33-f205-4a05-bc9b-54428b70ff87"/>
    <ds:schemaRef ds:uri="http://purl.org/dc/dcmitype/"/>
  </ds:schemaRefs>
</ds:datastoreItem>
</file>

<file path=customXml/itemProps3.xml><?xml version="1.0" encoding="utf-8"?>
<ds:datastoreItem xmlns:ds="http://schemas.openxmlformats.org/officeDocument/2006/customXml" ds:itemID="{F602DA55-3A6D-450F-A4C8-AA195AABE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014d33-f205-4a05-bc9b-54428b70ff8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0</TotalTime>
  <Words>1365</Words>
  <Application>Microsoft Office PowerPoint</Application>
  <PresentationFormat>Custom</PresentationFormat>
  <Paragraphs>259</Paragraphs>
  <Slides>23</Slides>
  <Notes>14</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23</vt:i4>
      </vt:variant>
    </vt:vector>
  </HeadingPairs>
  <TitlesOfParts>
    <vt:vector size="27" baseType="lpstr">
      <vt:lpstr>ADSK_Dark</vt:lpstr>
      <vt:lpstr>ADSK_White</vt:lpstr>
      <vt:lpstr>ADSK_Black</vt:lpstr>
      <vt:lpstr>Visio.Drawing.11</vt:lpstr>
      <vt:lpstr>Bridge Design in AutoCAD Civil 3D</vt:lpstr>
      <vt:lpstr>Background</vt:lpstr>
      <vt:lpstr>Agenda</vt:lpstr>
      <vt:lpstr>Bridge Types &amp; Scope</vt:lpstr>
      <vt:lpstr>Bridge Types &amp; Scope</vt:lpstr>
      <vt:lpstr>Bridge Types &amp; Scope</vt:lpstr>
      <vt:lpstr>Bridge Types &amp; Scope</vt:lpstr>
      <vt:lpstr>How to design a bridge?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3D Architecture</dc:title>
  <dc:subject>template, PowerPoint, presentation, corporate template</dc:subject>
  <dc:creator/>
  <cp:keywords>template, PowerPoint, presentation, corporate template</cp:keywords>
  <cp:lastModifiedBy/>
  <cp:revision>1</cp:revision>
  <dcterms:created xsi:type="dcterms:W3CDTF">2009-04-08T04:13:08Z</dcterms:created>
  <dcterms:modified xsi:type="dcterms:W3CDTF">2011-08-01T08:55:10Z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0x01010023A99429DCF3D040AD18CBF19F0FB0E3</vt:lpwstr>
  </property>
  <property fmtid="{D5CDD505-2E9C-101B-9397-08002B2CF9AE}" pid="3" name="Date Published">
    <vt:lpwstr>2010-01-14T03:00:00-05:00</vt:lpwstr>
  </property>
  <property fmtid="{D5CDD505-2E9C-101B-9397-08002B2CF9AE}" pid="4" name="Image">
    <vt:lpwstr/>
  </property>
  <property fmtid="{D5CDD505-2E9C-101B-9397-08002B2CF9AE}" pid="5" name="Business and Industry">
    <vt:lpwstr>AEC IM PLG</vt:lpwstr>
  </property>
  <property fmtid="{D5CDD505-2E9C-101B-9397-08002B2CF9AE}" pid="6" name="Category">
    <vt:lpwstr>Civil 3D Architecture</vt:lpwstr>
  </property>
  <property fmtid="{D5CDD505-2E9C-101B-9397-08002B2CF9AE}" pid="7" name="Media Description">
    <vt:lpwstr>Basic overview of C3D architecture</vt:lpwstr>
  </property>
</Properties>
</file>